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Kanit Light"/>
      <p:regular r:id="rId18"/>
    </p:embeddedFont>
    <p:embeddedFont>
      <p:font typeface="Kanit Light"/>
      <p:regular r:id="rId19"/>
    </p:embeddedFont>
    <p:embeddedFont>
      <p:font typeface="Kanit Light"/>
      <p:regular r:id="rId20"/>
    </p:embeddedFont>
    <p:embeddedFont>
      <p:font typeface="Kanit Light"/>
      <p:regular r:id="rId21"/>
    </p:embeddedFont>
    <p:embeddedFont>
      <p:font typeface="Martel Sans"/>
      <p:regular r:id="rId22"/>
    </p:embeddedFont>
    <p:embeddedFont>
      <p:font typeface="Martel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29753"/>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E-commerce Product Categorization Using ML and Deep Learning</a:t>
            </a:r>
            <a:endParaRPr lang="en-US" sz="4450" dirty="0"/>
          </a:p>
        </p:txBody>
      </p:sp>
      <p:sp>
        <p:nvSpPr>
          <p:cNvPr id="4" name="Text 1"/>
          <p:cNvSpPr/>
          <p:nvPr/>
        </p:nvSpPr>
        <p:spPr>
          <a:xfrm>
            <a:off x="6280190" y="4296251"/>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This presentation explores the use of machine learning and deep learning to automate product categorization in e-commerce, a crucial aspect of improving user experience, product discoverability, and search functionality.</a:t>
            </a:r>
            <a:endParaRPr lang="en-US" sz="1750" dirty="0"/>
          </a:p>
        </p:txBody>
      </p:sp>
      <p:sp>
        <p:nvSpPr>
          <p:cNvPr id="5" name="Shape 2"/>
          <p:cNvSpPr/>
          <p:nvPr/>
        </p:nvSpPr>
        <p:spPr>
          <a:xfrm>
            <a:off x="6280190" y="6019919"/>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6027539"/>
            <a:ext cx="347663" cy="347663"/>
          </a:xfrm>
          <a:prstGeom prst="rect">
            <a:avLst/>
          </a:prstGeom>
        </p:spPr>
      </p:pic>
      <p:sp>
        <p:nvSpPr>
          <p:cNvPr id="7" name="Text 3"/>
          <p:cNvSpPr/>
          <p:nvPr/>
        </p:nvSpPr>
        <p:spPr>
          <a:xfrm>
            <a:off x="6756440" y="6003012"/>
            <a:ext cx="3179802" cy="396835"/>
          </a:xfrm>
          <a:prstGeom prst="rect">
            <a:avLst/>
          </a:prstGeom>
          <a:noFill/>
          <a:ln/>
        </p:spPr>
        <p:txBody>
          <a:bodyPr wrap="none" lIns="0" tIns="0" rIns="0" bIns="0" rtlCol="0" anchor="t"/>
          <a:lstStyle/>
          <a:p>
            <a:pPr algn="l" indent="0" marL="0">
              <a:lnSpc>
                <a:spcPts val="3100"/>
              </a:lnSpc>
              <a:buNone/>
            </a:pPr>
            <a:r>
              <a:rPr lang="en-US" sz="2200" b="1" dirty="0">
                <a:solidFill>
                  <a:srgbClr val="2C3249"/>
                </a:solidFill>
                <a:latin typeface="Martel Sans Bold" pitchFamily="34" charset="0"/>
                <a:ea typeface="Martel Sans Bold" pitchFamily="34" charset="-122"/>
                <a:cs typeface="Martel Sans Bold" pitchFamily="34" charset="-120"/>
              </a:rPr>
              <a:t>by roundtable STUDIO</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9568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Business Impacts</a:t>
            </a:r>
            <a:endParaRPr lang="en-US" sz="4450" dirty="0"/>
          </a:p>
        </p:txBody>
      </p:sp>
      <p:pic>
        <p:nvPicPr>
          <p:cNvPr id="4" name="Image 1" descr="preencoded.png">    </p:cNvPr>
          <p:cNvPicPr>
            <a:picLocks noChangeAspect="1"/>
          </p:cNvPicPr>
          <p:nvPr/>
        </p:nvPicPr>
        <p:blipFill>
          <a:blip r:embed="rId2"/>
          <a:stretch>
            <a:fillRect/>
          </a:stretch>
        </p:blipFill>
        <p:spPr>
          <a:xfrm>
            <a:off x="6280190" y="1744623"/>
            <a:ext cx="566976" cy="566976"/>
          </a:xfrm>
          <a:prstGeom prst="rect">
            <a:avLst/>
          </a:prstGeom>
        </p:spPr>
      </p:pic>
      <p:sp>
        <p:nvSpPr>
          <p:cNvPr id="5" name="Text 1"/>
          <p:cNvSpPr/>
          <p:nvPr/>
        </p:nvSpPr>
        <p:spPr>
          <a:xfrm>
            <a:off x="6280190" y="2538413"/>
            <a:ext cx="3233857"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Improved User Experience</a:t>
            </a:r>
            <a:endParaRPr lang="en-US" sz="2200" dirty="0"/>
          </a:p>
        </p:txBody>
      </p:sp>
      <p:sp>
        <p:nvSpPr>
          <p:cNvPr id="6" name="Text 2"/>
          <p:cNvSpPr/>
          <p:nvPr/>
        </p:nvSpPr>
        <p:spPr>
          <a:xfrm>
            <a:off x="6280190" y="3028831"/>
            <a:ext cx="3608070" cy="1451610"/>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Enhanced product discoverability and navigation lead to a more satisfying online shopping experience.</a:t>
            </a:r>
            <a:endParaRPr lang="en-US" sz="1750" dirty="0"/>
          </a:p>
        </p:txBody>
      </p:sp>
      <p:pic>
        <p:nvPicPr>
          <p:cNvPr id="7" name="Image 2" descr="preencoded.png">    </p:cNvPr>
          <p:cNvPicPr>
            <a:picLocks noChangeAspect="1"/>
          </p:cNvPicPr>
          <p:nvPr/>
        </p:nvPicPr>
        <p:blipFill>
          <a:blip r:embed="rId3"/>
          <a:stretch>
            <a:fillRect/>
          </a:stretch>
        </p:blipFill>
        <p:spPr>
          <a:xfrm>
            <a:off x="10228421" y="1744623"/>
            <a:ext cx="566976" cy="566976"/>
          </a:xfrm>
          <a:prstGeom prst="rect">
            <a:avLst/>
          </a:prstGeom>
        </p:spPr>
      </p:pic>
      <p:sp>
        <p:nvSpPr>
          <p:cNvPr id="8" name="Text 3"/>
          <p:cNvSpPr/>
          <p:nvPr/>
        </p:nvSpPr>
        <p:spPr>
          <a:xfrm>
            <a:off x="10228421" y="2538413"/>
            <a:ext cx="3608189" cy="708660"/>
          </a:xfrm>
          <a:prstGeom prst="rect">
            <a:avLst/>
          </a:prstGeom>
          <a:noFill/>
          <a:ln/>
        </p:spPr>
        <p:txBody>
          <a:bodyPr wrap="squar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Enhanced Search Functionality</a:t>
            </a:r>
            <a:endParaRPr lang="en-US" sz="2200" dirty="0"/>
          </a:p>
        </p:txBody>
      </p:sp>
      <p:sp>
        <p:nvSpPr>
          <p:cNvPr id="9" name="Text 4"/>
          <p:cNvSpPr/>
          <p:nvPr/>
        </p:nvSpPr>
        <p:spPr>
          <a:xfrm>
            <a:off x="10228421" y="3383161"/>
            <a:ext cx="3608189" cy="1088708"/>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More accurate search results improve customer satisfaction and conversion rates.</a:t>
            </a:r>
            <a:endParaRPr lang="en-US" sz="1750" dirty="0"/>
          </a:p>
        </p:txBody>
      </p:sp>
      <p:pic>
        <p:nvPicPr>
          <p:cNvPr id="10" name="Image 3" descr="preencoded.png">    </p:cNvPr>
          <p:cNvPicPr>
            <a:picLocks noChangeAspect="1"/>
          </p:cNvPicPr>
          <p:nvPr/>
        </p:nvPicPr>
        <p:blipFill>
          <a:blip r:embed="rId4"/>
          <a:stretch>
            <a:fillRect/>
          </a:stretch>
        </p:blipFill>
        <p:spPr>
          <a:xfrm>
            <a:off x="6280190" y="5160883"/>
            <a:ext cx="566976" cy="566976"/>
          </a:xfrm>
          <a:prstGeom prst="rect">
            <a:avLst/>
          </a:prstGeom>
        </p:spPr>
      </p:pic>
      <p:sp>
        <p:nvSpPr>
          <p:cNvPr id="11" name="Text 5"/>
          <p:cNvSpPr/>
          <p:nvPr/>
        </p:nvSpPr>
        <p:spPr>
          <a:xfrm>
            <a:off x="6280190" y="59546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Increased Revenue</a:t>
            </a:r>
            <a:endParaRPr lang="en-US" sz="2200" dirty="0"/>
          </a:p>
        </p:txBody>
      </p:sp>
      <p:sp>
        <p:nvSpPr>
          <p:cNvPr id="12" name="Text 6"/>
          <p:cNvSpPr/>
          <p:nvPr/>
        </p:nvSpPr>
        <p:spPr>
          <a:xfrm>
            <a:off x="6280190" y="6445091"/>
            <a:ext cx="3608070" cy="1088708"/>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Improved user experience and search functionality drive sales growth and increased revenue.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68655" y="525304"/>
            <a:ext cx="13293090" cy="1194197"/>
          </a:xfrm>
          <a:prstGeom prst="rect">
            <a:avLst/>
          </a:prstGeom>
          <a:noFill/>
          <a:ln/>
        </p:spPr>
        <p:txBody>
          <a:bodyPr wrap="square" lIns="0" tIns="0" rIns="0" bIns="0" rtlCol="0" anchor="t"/>
          <a:lstStyle/>
          <a:p>
            <a:pPr indent="0" marL="0">
              <a:lnSpc>
                <a:spcPts val="4700"/>
              </a:lnSpc>
              <a:buNone/>
            </a:pPr>
            <a:r>
              <a:rPr lang="en-US" sz="3750" dirty="0">
                <a:solidFill>
                  <a:srgbClr val="272D45"/>
                </a:solidFill>
                <a:latin typeface="Kanit Light" pitchFamily="34" charset="0"/>
                <a:ea typeface="Kanit Light" pitchFamily="34" charset="-122"/>
                <a:cs typeface="Kanit Light" pitchFamily="34" charset="-120"/>
              </a:rPr>
              <a:t>Best Practices and Future Trends in E-commerce Product Categorization</a:t>
            </a:r>
            <a:endParaRPr lang="en-US" sz="3750" dirty="0"/>
          </a:p>
        </p:txBody>
      </p:sp>
      <p:sp>
        <p:nvSpPr>
          <p:cNvPr id="3" name="Shape 1"/>
          <p:cNvSpPr/>
          <p:nvPr/>
        </p:nvSpPr>
        <p:spPr>
          <a:xfrm>
            <a:off x="668655" y="2101572"/>
            <a:ext cx="1661636" cy="1100733"/>
          </a:xfrm>
          <a:prstGeom prst="roundRect">
            <a:avLst>
              <a:gd name="adj" fmla="val 7290"/>
            </a:avLst>
          </a:prstGeom>
          <a:solidFill>
            <a:srgbClr val="DFECE9"/>
          </a:solidFill>
          <a:ln w="7620">
            <a:solidFill>
              <a:srgbClr val="C5D2CF"/>
            </a:solidFill>
            <a:prstDash val="solid"/>
          </a:ln>
        </p:spPr>
      </p:sp>
      <p:sp>
        <p:nvSpPr>
          <p:cNvPr id="4" name="Text 2"/>
          <p:cNvSpPr/>
          <p:nvPr/>
        </p:nvSpPr>
        <p:spPr>
          <a:xfrm>
            <a:off x="867251" y="2460903"/>
            <a:ext cx="72628" cy="382072"/>
          </a:xfrm>
          <a:prstGeom prst="rect">
            <a:avLst/>
          </a:prstGeom>
          <a:noFill/>
          <a:ln/>
        </p:spPr>
        <p:txBody>
          <a:bodyPr wrap="none" lIns="0" tIns="0" rIns="0" bIns="0" rtlCol="0" anchor="t"/>
          <a:lstStyle/>
          <a:p>
            <a:pPr algn="ctr" indent="0" marL="0">
              <a:lnSpc>
                <a:spcPts val="3000"/>
              </a:lnSpc>
              <a:buNone/>
            </a:pPr>
            <a:r>
              <a:rPr lang="en-US" sz="1850" dirty="0">
                <a:solidFill>
                  <a:srgbClr val="2C3249"/>
                </a:solidFill>
                <a:latin typeface="Kanit Light" pitchFamily="34" charset="0"/>
                <a:ea typeface="Kanit Light" pitchFamily="34" charset="-122"/>
                <a:cs typeface="Kanit Light" pitchFamily="34" charset="-120"/>
              </a:rPr>
              <a:t>1</a:t>
            </a:r>
            <a:endParaRPr lang="en-US" sz="1850" dirty="0"/>
          </a:p>
        </p:txBody>
      </p:sp>
      <p:sp>
        <p:nvSpPr>
          <p:cNvPr id="5" name="Text 3"/>
          <p:cNvSpPr/>
          <p:nvPr/>
        </p:nvSpPr>
        <p:spPr>
          <a:xfrm>
            <a:off x="2521268" y="2292548"/>
            <a:ext cx="2388037" cy="298490"/>
          </a:xfrm>
          <a:prstGeom prst="rect">
            <a:avLst/>
          </a:prstGeom>
          <a:noFill/>
          <a:ln/>
        </p:spPr>
        <p:txBody>
          <a:bodyPr wrap="none" lIns="0" tIns="0" rIns="0" bIns="0" rtlCol="0" anchor="t"/>
          <a:lstStyle/>
          <a:p>
            <a:pPr algn="l" indent="0" marL="0">
              <a:lnSpc>
                <a:spcPts val="2350"/>
              </a:lnSpc>
              <a:buNone/>
            </a:pPr>
            <a:r>
              <a:rPr lang="en-US" sz="1850" dirty="0">
                <a:solidFill>
                  <a:srgbClr val="2C3249"/>
                </a:solidFill>
                <a:latin typeface="Kanit Light" pitchFamily="34" charset="0"/>
                <a:ea typeface="Kanit Light" pitchFamily="34" charset="-122"/>
                <a:cs typeface="Kanit Light" pitchFamily="34" charset="-120"/>
              </a:rPr>
              <a:t>Data Quality</a:t>
            </a:r>
            <a:endParaRPr lang="en-US" sz="1850" dirty="0"/>
          </a:p>
        </p:txBody>
      </p:sp>
      <p:sp>
        <p:nvSpPr>
          <p:cNvPr id="6" name="Text 4"/>
          <p:cNvSpPr/>
          <p:nvPr/>
        </p:nvSpPr>
        <p:spPr>
          <a:xfrm>
            <a:off x="2521268" y="2705576"/>
            <a:ext cx="7027188" cy="305753"/>
          </a:xfrm>
          <a:prstGeom prst="rect">
            <a:avLst/>
          </a:prstGeom>
          <a:noFill/>
          <a:ln/>
        </p:spPr>
        <p:txBody>
          <a:bodyPr wrap="none" lIns="0" tIns="0" rIns="0" bIns="0" rtlCol="0" anchor="t"/>
          <a:lstStyle/>
          <a:p>
            <a:pPr algn="l"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Ensure accurate and consistent product data for optimal model performance.</a:t>
            </a:r>
            <a:endParaRPr lang="en-US" sz="1500" dirty="0"/>
          </a:p>
        </p:txBody>
      </p:sp>
      <p:sp>
        <p:nvSpPr>
          <p:cNvPr id="7" name="Shape 5"/>
          <p:cNvSpPr/>
          <p:nvPr/>
        </p:nvSpPr>
        <p:spPr>
          <a:xfrm>
            <a:off x="2425779" y="3192780"/>
            <a:ext cx="11440477" cy="11430"/>
          </a:xfrm>
          <a:prstGeom prst="roundRect">
            <a:avLst>
              <a:gd name="adj" fmla="val 702019"/>
            </a:avLst>
          </a:prstGeom>
          <a:solidFill>
            <a:srgbClr val="C5D2CF"/>
          </a:solidFill>
          <a:ln/>
        </p:spPr>
      </p:sp>
      <p:sp>
        <p:nvSpPr>
          <p:cNvPr id="8" name="Shape 6"/>
          <p:cNvSpPr/>
          <p:nvPr/>
        </p:nvSpPr>
        <p:spPr>
          <a:xfrm>
            <a:off x="668655" y="3297793"/>
            <a:ext cx="3323273" cy="1406485"/>
          </a:xfrm>
          <a:prstGeom prst="roundRect">
            <a:avLst>
              <a:gd name="adj" fmla="val 5705"/>
            </a:avLst>
          </a:prstGeom>
          <a:solidFill>
            <a:srgbClr val="DFECE9"/>
          </a:solidFill>
          <a:ln w="7620">
            <a:solidFill>
              <a:srgbClr val="C5D2CF"/>
            </a:solidFill>
            <a:prstDash val="solid"/>
          </a:ln>
        </p:spPr>
      </p:sp>
      <p:sp>
        <p:nvSpPr>
          <p:cNvPr id="9" name="Text 7"/>
          <p:cNvSpPr/>
          <p:nvPr/>
        </p:nvSpPr>
        <p:spPr>
          <a:xfrm>
            <a:off x="867251" y="3810000"/>
            <a:ext cx="120848" cy="382072"/>
          </a:xfrm>
          <a:prstGeom prst="rect">
            <a:avLst/>
          </a:prstGeom>
          <a:noFill/>
          <a:ln/>
        </p:spPr>
        <p:txBody>
          <a:bodyPr wrap="none" lIns="0" tIns="0" rIns="0" bIns="0" rtlCol="0" anchor="t"/>
          <a:lstStyle/>
          <a:p>
            <a:pPr algn="ctr" indent="0" marL="0">
              <a:lnSpc>
                <a:spcPts val="3000"/>
              </a:lnSpc>
              <a:buNone/>
            </a:pPr>
            <a:r>
              <a:rPr lang="en-US" sz="1850" dirty="0">
                <a:solidFill>
                  <a:srgbClr val="2C3249"/>
                </a:solidFill>
                <a:latin typeface="Kanit Light" pitchFamily="34" charset="0"/>
                <a:ea typeface="Kanit Light" pitchFamily="34" charset="-122"/>
                <a:cs typeface="Kanit Light" pitchFamily="34" charset="-120"/>
              </a:rPr>
              <a:t>2</a:t>
            </a:r>
            <a:endParaRPr lang="en-US" sz="1850" dirty="0"/>
          </a:p>
        </p:txBody>
      </p:sp>
      <p:sp>
        <p:nvSpPr>
          <p:cNvPr id="10" name="Text 8"/>
          <p:cNvSpPr/>
          <p:nvPr/>
        </p:nvSpPr>
        <p:spPr>
          <a:xfrm>
            <a:off x="4182904" y="3488769"/>
            <a:ext cx="2662476" cy="298490"/>
          </a:xfrm>
          <a:prstGeom prst="rect">
            <a:avLst/>
          </a:prstGeom>
          <a:noFill/>
          <a:ln/>
        </p:spPr>
        <p:txBody>
          <a:bodyPr wrap="none" lIns="0" tIns="0" rIns="0" bIns="0" rtlCol="0" anchor="t"/>
          <a:lstStyle/>
          <a:p>
            <a:pPr algn="l" indent="0" marL="0">
              <a:lnSpc>
                <a:spcPts val="2350"/>
              </a:lnSpc>
              <a:buNone/>
            </a:pPr>
            <a:r>
              <a:rPr lang="en-US" sz="1850" dirty="0">
                <a:solidFill>
                  <a:srgbClr val="2C3249"/>
                </a:solidFill>
                <a:latin typeface="Kanit Light" pitchFamily="34" charset="0"/>
                <a:ea typeface="Kanit Light" pitchFamily="34" charset="-122"/>
                <a:cs typeface="Kanit Light" pitchFamily="34" charset="-120"/>
              </a:rPr>
              <a:t>Continuous Improvement</a:t>
            </a:r>
            <a:endParaRPr lang="en-US" sz="1850" dirty="0"/>
          </a:p>
        </p:txBody>
      </p:sp>
      <p:sp>
        <p:nvSpPr>
          <p:cNvPr id="11" name="Text 9"/>
          <p:cNvSpPr/>
          <p:nvPr/>
        </p:nvSpPr>
        <p:spPr>
          <a:xfrm>
            <a:off x="4182904" y="3901797"/>
            <a:ext cx="9587865" cy="611505"/>
          </a:xfrm>
          <a:prstGeom prst="rect">
            <a:avLst/>
          </a:prstGeom>
          <a:noFill/>
          <a:ln/>
        </p:spPr>
        <p:txBody>
          <a:bodyPr wrap="square" lIns="0" tIns="0" rIns="0" bIns="0" rtlCol="0" anchor="t"/>
          <a:lstStyle/>
          <a:p>
            <a:pPr algn="l"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Regularly monitor and refine categorization models to adapt to changing product trends and market dynamics.</a:t>
            </a:r>
            <a:endParaRPr lang="en-US" sz="1500" dirty="0"/>
          </a:p>
        </p:txBody>
      </p:sp>
      <p:sp>
        <p:nvSpPr>
          <p:cNvPr id="12" name="Shape 10"/>
          <p:cNvSpPr/>
          <p:nvPr/>
        </p:nvSpPr>
        <p:spPr>
          <a:xfrm>
            <a:off x="4087416" y="4694753"/>
            <a:ext cx="9778841" cy="11430"/>
          </a:xfrm>
          <a:prstGeom prst="roundRect">
            <a:avLst>
              <a:gd name="adj" fmla="val 702019"/>
            </a:avLst>
          </a:prstGeom>
          <a:solidFill>
            <a:srgbClr val="C5D2CF"/>
          </a:solidFill>
          <a:ln/>
        </p:spPr>
      </p:sp>
      <p:sp>
        <p:nvSpPr>
          <p:cNvPr id="13" name="Shape 11"/>
          <p:cNvSpPr/>
          <p:nvPr/>
        </p:nvSpPr>
        <p:spPr>
          <a:xfrm>
            <a:off x="668655" y="4799767"/>
            <a:ext cx="4984909" cy="1406485"/>
          </a:xfrm>
          <a:prstGeom prst="roundRect">
            <a:avLst>
              <a:gd name="adj" fmla="val 5705"/>
            </a:avLst>
          </a:prstGeom>
          <a:solidFill>
            <a:srgbClr val="DFECE9"/>
          </a:solidFill>
          <a:ln w="7620">
            <a:solidFill>
              <a:srgbClr val="C5D2CF"/>
            </a:solidFill>
            <a:prstDash val="solid"/>
          </a:ln>
        </p:spPr>
      </p:sp>
      <p:sp>
        <p:nvSpPr>
          <p:cNvPr id="14" name="Text 12"/>
          <p:cNvSpPr/>
          <p:nvPr/>
        </p:nvSpPr>
        <p:spPr>
          <a:xfrm>
            <a:off x="867251" y="5311973"/>
            <a:ext cx="122753" cy="382072"/>
          </a:xfrm>
          <a:prstGeom prst="rect">
            <a:avLst/>
          </a:prstGeom>
          <a:noFill/>
          <a:ln/>
        </p:spPr>
        <p:txBody>
          <a:bodyPr wrap="none" lIns="0" tIns="0" rIns="0" bIns="0" rtlCol="0" anchor="t"/>
          <a:lstStyle/>
          <a:p>
            <a:pPr algn="ctr" indent="0" marL="0">
              <a:lnSpc>
                <a:spcPts val="3000"/>
              </a:lnSpc>
              <a:buNone/>
            </a:pPr>
            <a:r>
              <a:rPr lang="en-US" sz="1850" dirty="0">
                <a:solidFill>
                  <a:srgbClr val="2C3249"/>
                </a:solidFill>
                <a:latin typeface="Kanit Light" pitchFamily="34" charset="0"/>
                <a:ea typeface="Kanit Light" pitchFamily="34" charset="-122"/>
                <a:cs typeface="Kanit Light" pitchFamily="34" charset="-120"/>
              </a:rPr>
              <a:t>3</a:t>
            </a:r>
            <a:endParaRPr lang="en-US" sz="1850" dirty="0"/>
          </a:p>
        </p:txBody>
      </p:sp>
      <p:sp>
        <p:nvSpPr>
          <p:cNvPr id="15" name="Text 13"/>
          <p:cNvSpPr/>
          <p:nvPr/>
        </p:nvSpPr>
        <p:spPr>
          <a:xfrm>
            <a:off x="5844540" y="4990743"/>
            <a:ext cx="2952750" cy="298490"/>
          </a:xfrm>
          <a:prstGeom prst="rect">
            <a:avLst/>
          </a:prstGeom>
          <a:noFill/>
          <a:ln/>
        </p:spPr>
        <p:txBody>
          <a:bodyPr wrap="none" lIns="0" tIns="0" rIns="0" bIns="0" rtlCol="0" anchor="t"/>
          <a:lstStyle/>
          <a:p>
            <a:pPr algn="l" indent="0" marL="0">
              <a:lnSpc>
                <a:spcPts val="2350"/>
              </a:lnSpc>
              <a:buNone/>
            </a:pPr>
            <a:r>
              <a:rPr lang="en-US" sz="1850" dirty="0">
                <a:solidFill>
                  <a:srgbClr val="2C3249"/>
                </a:solidFill>
                <a:latin typeface="Kanit Light" pitchFamily="34" charset="0"/>
                <a:ea typeface="Kanit Light" pitchFamily="34" charset="-122"/>
                <a:cs typeface="Kanit Light" pitchFamily="34" charset="-120"/>
              </a:rPr>
              <a:t>Personalized Categorization</a:t>
            </a:r>
            <a:endParaRPr lang="en-US" sz="1850" dirty="0"/>
          </a:p>
        </p:txBody>
      </p:sp>
      <p:sp>
        <p:nvSpPr>
          <p:cNvPr id="16" name="Text 14"/>
          <p:cNvSpPr/>
          <p:nvPr/>
        </p:nvSpPr>
        <p:spPr>
          <a:xfrm>
            <a:off x="5844540" y="5403771"/>
            <a:ext cx="7926229" cy="611505"/>
          </a:xfrm>
          <a:prstGeom prst="rect">
            <a:avLst/>
          </a:prstGeom>
          <a:noFill/>
          <a:ln/>
        </p:spPr>
        <p:txBody>
          <a:bodyPr wrap="square" lIns="0" tIns="0" rIns="0" bIns="0" rtlCol="0" anchor="t"/>
          <a:lstStyle/>
          <a:p>
            <a:pPr algn="l"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Tailoring categorization systems to individual customer preferences and browsing history.</a:t>
            </a:r>
            <a:endParaRPr lang="en-US" sz="1500" dirty="0"/>
          </a:p>
        </p:txBody>
      </p:sp>
      <p:sp>
        <p:nvSpPr>
          <p:cNvPr id="17" name="Shape 15"/>
          <p:cNvSpPr/>
          <p:nvPr/>
        </p:nvSpPr>
        <p:spPr>
          <a:xfrm>
            <a:off x="5749052" y="6196727"/>
            <a:ext cx="8117205" cy="11430"/>
          </a:xfrm>
          <a:prstGeom prst="roundRect">
            <a:avLst>
              <a:gd name="adj" fmla="val 702019"/>
            </a:avLst>
          </a:prstGeom>
          <a:solidFill>
            <a:srgbClr val="C5D2CF"/>
          </a:solidFill>
          <a:ln/>
        </p:spPr>
      </p:sp>
      <p:sp>
        <p:nvSpPr>
          <p:cNvPr id="18" name="Shape 16"/>
          <p:cNvSpPr/>
          <p:nvPr/>
        </p:nvSpPr>
        <p:spPr>
          <a:xfrm>
            <a:off x="668655" y="6301740"/>
            <a:ext cx="6646545" cy="1406485"/>
          </a:xfrm>
          <a:prstGeom prst="roundRect">
            <a:avLst>
              <a:gd name="adj" fmla="val 5705"/>
            </a:avLst>
          </a:prstGeom>
          <a:solidFill>
            <a:srgbClr val="DFECE9"/>
          </a:solidFill>
          <a:ln w="7620">
            <a:solidFill>
              <a:srgbClr val="C5D2CF"/>
            </a:solidFill>
            <a:prstDash val="solid"/>
          </a:ln>
        </p:spPr>
      </p:sp>
      <p:sp>
        <p:nvSpPr>
          <p:cNvPr id="19" name="Text 17"/>
          <p:cNvSpPr/>
          <p:nvPr/>
        </p:nvSpPr>
        <p:spPr>
          <a:xfrm>
            <a:off x="867251" y="6813947"/>
            <a:ext cx="129183" cy="382072"/>
          </a:xfrm>
          <a:prstGeom prst="rect">
            <a:avLst/>
          </a:prstGeom>
          <a:noFill/>
          <a:ln/>
        </p:spPr>
        <p:txBody>
          <a:bodyPr wrap="none" lIns="0" tIns="0" rIns="0" bIns="0" rtlCol="0" anchor="t"/>
          <a:lstStyle/>
          <a:p>
            <a:pPr algn="ctr" indent="0" marL="0">
              <a:lnSpc>
                <a:spcPts val="3000"/>
              </a:lnSpc>
              <a:buNone/>
            </a:pPr>
            <a:r>
              <a:rPr lang="en-US" sz="1850" dirty="0">
                <a:solidFill>
                  <a:srgbClr val="2C3249"/>
                </a:solidFill>
                <a:latin typeface="Kanit Light" pitchFamily="34" charset="0"/>
                <a:ea typeface="Kanit Light" pitchFamily="34" charset="-122"/>
                <a:cs typeface="Kanit Light" pitchFamily="34" charset="-120"/>
              </a:rPr>
              <a:t>4</a:t>
            </a:r>
            <a:endParaRPr lang="en-US" sz="1850" dirty="0"/>
          </a:p>
        </p:txBody>
      </p:sp>
      <p:sp>
        <p:nvSpPr>
          <p:cNvPr id="20" name="Text 18"/>
          <p:cNvSpPr/>
          <p:nvPr/>
        </p:nvSpPr>
        <p:spPr>
          <a:xfrm>
            <a:off x="7506176" y="6492716"/>
            <a:ext cx="2388037" cy="298490"/>
          </a:xfrm>
          <a:prstGeom prst="rect">
            <a:avLst/>
          </a:prstGeom>
          <a:noFill/>
          <a:ln/>
        </p:spPr>
        <p:txBody>
          <a:bodyPr wrap="none" lIns="0" tIns="0" rIns="0" bIns="0" rtlCol="0" anchor="t"/>
          <a:lstStyle/>
          <a:p>
            <a:pPr algn="l" indent="0" marL="0">
              <a:lnSpc>
                <a:spcPts val="2350"/>
              </a:lnSpc>
              <a:buNone/>
            </a:pPr>
            <a:r>
              <a:rPr lang="en-US" sz="1850" dirty="0">
                <a:solidFill>
                  <a:srgbClr val="2C3249"/>
                </a:solidFill>
                <a:latin typeface="Kanit Light" pitchFamily="34" charset="0"/>
                <a:ea typeface="Kanit Light" pitchFamily="34" charset="-122"/>
                <a:cs typeface="Kanit Light" pitchFamily="34" charset="-120"/>
              </a:rPr>
              <a:t>Multi-lingual Support</a:t>
            </a:r>
            <a:endParaRPr lang="en-US" sz="1850" dirty="0"/>
          </a:p>
        </p:txBody>
      </p:sp>
      <p:sp>
        <p:nvSpPr>
          <p:cNvPr id="21" name="Text 19"/>
          <p:cNvSpPr/>
          <p:nvPr/>
        </p:nvSpPr>
        <p:spPr>
          <a:xfrm>
            <a:off x="7506176" y="6905744"/>
            <a:ext cx="6264593" cy="611505"/>
          </a:xfrm>
          <a:prstGeom prst="rect">
            <a:avLst/>
          </a:prstGeom>
          <a:noFill/>
          <a:ln/>
        </p:spPr>
        <p:txBody>
          <a:bodyPr wrap="square" lIns="0" tIns="0" rIns="0" bIns="0" rtlCol="0" anchor="t"/>
          <a:lstStyle/>
          <a:p>
            <a:pPr algn="l" indent="0" marL="0">
              <a:lnSpc>
                <a:spcPts val="2400"/>
              </a:lnSpc>
              <a:buNone/>
            </a:pPr>
            <a:r>
              <a:rPr lang="en-US" sz="1500" dirty="0">
                <a:solidFill>
                  <a:srgbClr val="2C3249"/>
                </a:solidFill>
                <a:latin typeface="Martel Sans" pitchFamily="34" charset="0"/>
                <a:ea typeface="Martel Sans" pitchFamily="34" charset="-122"/>
                <a:cs typeface="Martel Sans" pitchFamily="34" charset="-120"/>
              </a:rPr>
              <a:t>Developing models capable of handling product information in multiple languages.</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8784" y="758785"/>
            <a:ext cx="13132832" cy="1337072"/>
          </a:xfrm>
          <a:prstGeom prst="rect">
            <a:avLst/>
          </a:prstGeom>
          <a:noFill/>
          <a:ln/>
        </p:spPr>
        <p:txBody>
          <a:bodyPr wrap="square" lIns="0" tIns="0" rIns="0" bIns="0" rtlCol="0" anchor="t"/>
          <a:lstStyle/>
          <a:p>
            <a:pPr indent="0" marL="0">
              <a:lnSpc>
                <a:spcPts val="5250"/>
              </a:lnSpc>
              <a:buNone/>
            </a:pPr>
            <a:r>
              <a:rPr lang="en-US" sz="4200" dirty="0">
                <a:solidFill>
                  <a:srgbClr val="272D45"/>
                </a:solidFill>
                <a:latin typeface="Kanit Light" pitchFamily="34" charset="0"/>
                <a:ea typeface="Kanit Light" pitchFamily="34" charset="-122"/>
                <a:cs typeface="Kanit Light" pitchFamily="34" charset="-120"/>
              </a:rPr>
              <a:t>Problem Overview: Search Inefficiencies in Manual Product Categorization</a:t>
            </a:r>
            <a:endParaRPr lang="en-US" sz="4200" dirty="0"/>
          </a:p>
        </p:txBody>
      </p:sp>
      <p:sp>
        <p:nvSpPr>
          <p:cNvPr id="3" name="Text 1"/>
          <p:cNvSpPr/>
          <p:nvPr/>
        </p:nvSpPr>
        <p:spPr>
          <a:xfrm>
            <a:off x="748784" y="2630567"/>
            <a:ext cx="4029075" cy="668417"/>
          </a:xfrm>
          <a:prstGeom prst="rect">
            <a:avLst/>
          </a:prstGeom>
          <a:noFill/>
          <a:ln/>
        </p:spPr>
        <p:txBody>
          <a:bodyPr wrap="square" lIns="0" tIns="0" rIns="0" bIns="0" rtlCol="0" anchor="t"/>
          <a:lstStyle/>
          <a:p>
            <a:pPr indent="0" marL="0">
              <a:lnSpc>
                <a:spcPts val="2600"/>
              </a:lnSpc>
              <a:buNone/>
            </a:pPr>
            <a:r>
              <a:rPr lang="en-US" sz="2100" dirty="0">
                <a:solidFill>
                  <a:srgbClr val="272D45"/>
                </a:solidFill>
                <a:latin typeface="Kanit Light" pitchFamily="34" charset="0"/>
                <a:ea typeface="Kanit Light" pitchFamily="34" charset="-122"/>
                <a:cs typeface="Kanit Light" pitchFamily="34" charset="-120"/>
              </a:rPr>
              <a:t>Search Limitations with Manual Categorization</a:t>
            </a:r>
            <a:endParaRPr lang="en-US" sz="2100" dirty="0"/>
          </a:p>
        </p:txBody>
      </p:sp>
      <p:sp>
        <p:nvSpPr>
          <p:cNvPr id="4" name="Text 2"/>
          <p:cNvSpPr/>
          <p:nvPr/>
        </p:nvSpPr>
        <p:spPr>
          <a:xfrm>
            <a:off x="748784" y="3512820"/>
            <a:ext cx="4029075" cy="3080742"/>
          </a:xfrm>
          <a:prstGeom prst="rect">
            <a:avLst/>
          </a:prstGeom>
          <a:noFill/>
          <a:ln/>
        </p:spPr>
        <p:txBody>
          <a:bodyPr wrap="square" lIns="0" tIns="0" rIns="0" bIns="0" rtlCol="0" anchor="t"/>
          <a:lstStyle/>
          <a:p>
            <a:pPr indent="0" marL="0">
              <a:lnSpc>
                <a:spcPts val="2650"/>
              </a:lnSpc>
              <a:buNone/>
            </a:pPr>
            <a:r>
              <a:rPr lang="en-US" sz="1650" dirty="0">
                <a:solidFill>
                  <a:srgbClr val="2C3249"/>
                </a:solidFill>
                <a:latin typeface="Martel Sans" pitchFamily="34" charset="0"/>
                <a:ea typeface="Martel Sans" pitchFamily="34" charset="-122"/>
                <a:cs typeface="Martel Sans" pitchFamily="34" charset="-120"/>
              </a:rPr>
              <a:t>Manual product categorization significantly impacts search functionality. Inaccuracies or inconsistencies in manual tagging lead to products being miscategorized, making them difficult or impossible to find through keyword searches. This results in poor user experience and lost sales opportunities.</a:t>
            </a:r>
            <a:endParaRPr lang="en-US" sz="1650" dirty="0"/>
          </a:p>
        </p:txBody>
      </p:sp>
      <p:sp>
        <p:nvSpPr>
          <p:cNvPr id="5" name="Text 3"/>
          <p:cNvSpPr/>
          <p:nvPr/>
        </p:nvSpPr>
        <p:spPr>
          <a:xfrm>
            <a:off x="5307449" y="2630567"/>
            <a:ext cx="4029075" cy="668417"/>
          </a:xfrm>
          <a:prstGeom prst="rect">
            <a:avLst/>
          </a:prstGeom>
          <a:noFill/>
          <a:ln/>
        </p:spPr>
        <p:txBody>
          <a:bodyPr wrap="square" lIns="0" tIns="0" rIns="0" bIns="0" rtlCol="0" anchor="t"/>
          <a:lstStyle/>
          <a:p>
            <a:pPr indent="0" marL="0">
              <a:lnSpc>
                <a:spcPts val="2600"/>
              </a:lnSpc>
              <a:buNone/>
            </a:pPr>
            <a:r>
              <a:rPr lang="en-US" sz="2100" dirty="0">
                <a:solidFill>
                  <a:srgbClr val="272D45"/>
                </a:solidFill>
                <a:latin typeface="Kanit Light" pitchFamily="34" charset="0"/>
                <a:ea typeface="Kanit Light" pitchFamily="34" charset="-122"/>
                <a:cs typeface="Kanit Light" pitchFamily="34" charset="-120"/>
              </a:rPr>
              <a:t>Impact on Search Accuracy and Efficiency</a:t>
            </a:r>
            <a:endParaRPr lang="en-US" sz="2100" dirty="0"/>
          </a:p>
        </p:txBody>
      </p:sp>
      <p:sp>
        <p:nvSpPr>
          <p:cNvPr id="6" name="Text 4"/>
          <p:cNvSpPr/>
          <p:nvPr/>
        </p:nvSpPr>
        <p:spPr>
          <a:xfrm>
            <a:off x="5307449" y="3512820"/>
            <a:ext cx="4029075" cy="3765352"/>
          </a:xfrm>
          <a:prstGeom prst="rect">
            <a:avLst/>
          </a:prstGeom>
          <a:noFill/>
          <a:ln/>
        </p:spPr>
        <p:txBody>
          <a:bodyPr wrap="square" lIns="0" tIns="0" rIns="0" bIns="0" rtlCol="0" anchor="t"/>
          <a:lstStyle/>
          <a:p>
            <a:pPr indent="0" marL="0">
              <a:lnSpc>
                <a:spcPts val="2650"/>
              </a:lnSpc>
              <a:buNone/>
            </a:pPr>
            <a:r>
              <a:rPr lang="en-US" sz="1650" dirty="0">
                <a:solidFill>
                  <a:srgbClr val="2C3249"/>
                </a:solidFill>
                <a:latin typeface="Martel Sans" pitchFamily="34" charset="0"/>
                <a:ea typeface="Martel Sans" pitchFamily="34" charset="-122"/>
                <a:cs typeface="Martel Sans" pitchFamily="34" charset="-120"/>
              </a:rPr>
              <a:t>Manual categorization introduces inherent limitations on the accuracy and efficiency of search algorithms. The time-consuming nature of manual tagging means updates lag behind product introductions and changes, resulting in outdated search indexes and reduced relevance. Inconsistent tagging further complicates search by creating ambiguity and hindering retrieval.</a:t>
            </a:r>
            <a:endParaRPr lang="en-US" sz="1650" dirty="0"/>
          </a:p>
        </p:txBody>
      </p:sp>
      <p:sp>
        <p:nvSpPr>
          <p:cNvPr id="7" name="Text 5"/>
          <p:cNvSpPr/>
          <p:nvPr/>
        </p:nvSpPr>
        <p:spPr>
          <a:xfrm>
            <a:off x="9866114" y="2630567"/>
            <a:ext cx="3618428" cy="334208"/>
          </a:xfrm>
          <a:prstGeom prst="rect">
            <a:avLst/>
          </a:prstGeom>
          <a:noFill/>
          <a:ln/>
        </p:spPr>
        <p:txBody>
          <a:bodyPr wrap="none" lIns="0" tIns="0" rIns="0" bIns="0" rtlCol="0" anchor="t"/>
          <a:lstStyle/>
          <a:p>
            <a:pPr indent="0" marL="0">
              <a:lnSpc>
                <a:spcPts val="2600"/>
              </a:lnSpc>
              <a:buNone/>
            </a:pPr>
            <a:r>
              <a:rPr lang="en-US" sz="2100" dirty="0">
                <a:solidFill>
                  <a:srgbClr val="272D45"/>
                </a:solidFill>
                <a:latin typeface="Kanit Light" pitchFamily="34" charset="0"/>
                <a:ea typeface="Kanit Light" pitchFamily="34" charset="-122"/>
                <a:cs typeface="Kanit Light" pitchFamily="34" charset="-120"/>
              </a:rPr>
              <a:t>Overall Impact on E-commerce</a:t>
            </a:r>
            <a:endParaRPr lang="en-US" sz="2100" dirty="0"/>
          </a:p>
        </p:txBody>
      </p:sp>
      <p:sp>
        <p:nvSpPr>
          <p:cNvPr id="8" name="Text 6"/>
          <p:cNvSpPr/>
          <p:nvPr/>
        </p:nvSpPr>
        <p:spPr>
          <a:xfrm>
            <a:off x="9866114" y="3178612"/>
            <a:ext cx="4029075" cy="3423047"/>
          </a:xfrm>
          <a:prstGeom prst="rect">
            <a:avLst/>
          </a:prstGeom>
          <a:noFill/>
          <a:ln/>
        </p:spPr>
        <p:txBody>
          <a:bodyPr wrap="square" lIns="0" tIns="0" rIns="0" bIns="0" rtlCol="0" anchor="t"/>
          <a:lstStyle/>
          <a:p>
            <a:pPr indent="0" marL="0">
              <a:lnSpc>
                <a:spcPts val="2650"/>
              </a:lnSpc>
              <a:buNone/>
            </a:pPr>
            <a:r>
              <a:rPr lang="en-US" sz="1650" dirty="0">
                <a:solidFill>
                  <a:srgbClr val="2C3249"/>
                </a:solidFill>
                <a:latin typeface="Martel Sans" pitchFamily="34" charset="0"/>
                <a:ea typeface="Martel Sans" pitchFamily="34" charset="-122"/>
                <a:cs typeface="Martel Sans" pitchFamily="34" charset="-120"/>
              </a:rPr>
              <a:t>The combined effect of manual categorization's limitations on search accuracy and efficiency significantly reduces e-commerce performance. Poor search results lead to frustrated customers, lower conversion rates, and diminished customer loyalty. A robust, scalable solution is needed to address these challenges and ensure efficient and accurate product discovery.</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666512" y="1171099"/>
            <a:ext cx="428506" cy="428506"/>
          </a:xfrm>
          <a:prstGeom prst="roundRect">
            <a:avLst>
              <a:gd name="adj" fmla="val 18668"/>
            </a:avLst>
          </a:prstGeom>
          <a:solidFill>
            <a:srgbClr val="DFECE9"/>
          </a:solidFill>
          <a:ln w="7620">
            <a:solidFill>
              <a:srgbClr val="C5D2CF"/>
            </a:solidFill>
            <a:prstDash val="solid"/>
          </a:ln>
        </p:spPr>
      </p:sp>
      <p:sp>
        <p:nvSpPr>
          <p:cNvPr id="4" name="Text 1"/>
          <p:cNvSpPr/>
          <p:nvPr/>
        </p:nvSpPr>
        <p:spPr>
          <a:xfrm>
            <a:off x="837248" y="1242536"/>
            <a:ext cx="86916" cy="285631"/>
          </a:xfrm>
          <a:prstGeom prst="rect">
            <a:avLst/>
          </a:prstGeom>
          <a:noFill/>
          <a:ln/>
        </p:spPr>
        <p:txBody>
          <a:bodyPr wrap="none" lIns="0" tIns="0" rIns="0" bIns="0" rtlCol="0" anchor="t"/>
          <a:lstStyle/>
          <a:p>
            <a:pPr algn="ctr" indent="0" marL="0">
              <a:lnSpc>
                <a:spcPts val="2200"/>
              </a:lnSpc>
              <a:buNone/>
            </a:pPr>
            <a:r>
              <a:rPr lang="en-US" sz="2200" dirty="0">
                <a:solidFill>
                  <a:srgbClr val="2C3249"/>
                </a:solidFill>
                <a:latin typeface="Kanit Light" pitchFamily="34" charset="0"/>
                <a:ea typeface="Kanit Light" pitchFamily="34" charset="-122"/>
                <a:cs typeface="Kanit Light" pitchFamily="34" charset="-120"/>
              </a:rPr>
              <a:t>1</a:t>
            </a:r>
            <a:endParaRPr lang="en-US" sz="2200" dirty="0"/>
          </a:p>
        </p:txBody>
      </p:sp>
      <p:sp>
        <p:nvSpPr>
          <p:cNvPr id="5" name="Text 2"/>
          <p:cNvSpPr/>
          <p:nvPr/>
        </p:nvSpPr>
        <p:spPr>
          <a:xfrm>
            <a:off x="1285399" y="1171099"/>
            <a:ext cx="3191470" cy="595313"/>
          </a:xfrm>
          <a:prstGeom prst="rect">
            <a:avLst/>
          </a:prstGeom>
          <a:noFill/>
          <a:ln/>
        </p:spPr>
        <p:txBody>
          <a:bodyPr wrap="square" lIns="0" tIns="0" rIns="0" bIns="0" rtlCol="0" anchor="t"/>
          <a:lstStyle/>
          <a:p>
            <a:pPr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Embark on the data journey by loading the dataset</a:t>
            </a:r>
            <a:endParaRPr lang="en-US" sz="1850" dirty="0"/>
          </a:p>
        </p:txBody>
      </p:sp>
      <p:sp>
        <p:nvSpPr>
          <p:cNvPr id="6" name="Shape 3"/>
          <p:cNvSpPr/>
          <p:nvPr/>
        </p:nvSpPr>
        <p:spPr>
          <a:xfrm>
            <a:off x="4667250" y="1171099"/>
            <a:ext cx="428506" cy="428506"/>
          </a:xfrm>
          <a:prstGeom prst="roundRect">
            <a:avLst>
              <a:gd name="adj" fmla="val 18668"/>
            </a:avLst>
          </a:prstGeom>
          <a:solidFill>
            <a:srgbClr val="DFECE9"/>
          </a:solidFill>
          <a:ln w="7620">
            <a:solidFill>
              <a:srgbClr val="C5D2CF"/>
            </a:solidFill>
            <a:prstDash val="solid"/>
          </a:ln>
        </p:spPr>
      </p:sp>
      <p:sp>
        <p:nvSpPr>
          <p:cNvPr id="7" name="Text 4"/>
          <p:cNvSpPr/>
          <p:nvPr/>
        </p:nvSpPr>
        <p:spPr>
          <a:xfrm>
            <a:off x="4809173" y="1242536"/>
            <a:ext cx="144542" cy="285631"/>
          </a:xfrm>
          <a:prstGeom prst="rect">
            <a:avLst/>
          </a:prstGeom>
          <a:noFill/>
          <a:ln/>
        </p:spPr>
        <p:txBody>
          <a:bodyPr wrap="none" lIns="0" tIns="0" rIns="0" bIns="0" rtlCol="0" anchor="t"/>
          <a:lstStyle/>
          <a:p>
            <a:pPr algn="ctr" indent="0" marL="0">
              <a:lnSpc>
                <a:spcPts val="2200"/>
              </a:lnSpc>
              <a:buNone/>
            </a:pPr>
            <a:r>
              <a:rPr lang="en-US" sz="2200" dirty="0">
                <a:solidFill>
                  <a:srgbClr val="2C3249"/>
                </a:solidFill>
                <a:latin typeface="Kanit Light" pitchFamily="34" charset="0"/>
                <a:ea typeface="Kanit Light" pitchFamily="34" charset="-122"/>
                <a:cs typeface="Kanit Light" pitchFamily="34" charset="-120"/>
              </a:rPr>
              <a:t>2</a:t>
            </a:r>
            <a:endParaRPr lang="en-US" sz="2200" dirty="0"/>
          </a:p>
        </p:txBody>
      </p:sp>
      <p:sp>
        <p:nvSpPr>
          <p:cNvPr id="8" name="Text 5"/>
          <p:cNvSpPr/>
          <p:nvPr/>
        </p:nvSpPr>
        <p:spPr>
          <a:xfrm>
            <a:off x="5286137" y="1171099"/>
            <a:ext cx="3191470" cy="892969"/>
          </a:xfrm>
          <a:prstGeom prst="rect">
            <a:avLst/>
          </a:prstGeom>
          <a:noFill/>
          <a:ln/>
        </p:spPr>
        <p:txBody>
          <a:bodyPr wrap="square" lIns="0" tIns="0" rIns="0" bIns="0" rtlCol="0" anchor="t"/>
          <a:lstStyle/>
          <a:p>
            <a:pPr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Uncover hidden gems through exploratory data analysis for valuable business insights</a:t>
            </a:r>
            <a:endParaRPr lang="en-US" sz="1850" dirty="0"/>
          </a:p>
        </p:txBody>
      </p:sp>
      <p:sp>
        <p:nvSpPr>
          <p:cNvPr id="9" name="Shape 6"/>
          <p:cNvSpPr/>
          <p:nvPr/>
        </p:nvSpPr>
        <p:spPr>
          <a:xfrm>
            <a:off x="666512" y="2468642"/>
            <a:ext cx="428506" cy="428506"/>
          </a:xfrm>
          <a:prstGeom prst="roundRect">
            <a:avLst>
              <a:gd name="adj" fmla="val 18668"/>
            </a:avLst>
          </a:prstGeom>
          <a:solidFill>
            <a:srgbClr val="DFECE9"/>
          </a:solidFill>
          <a:ln w="7620">
            <a:solidFill>
              <a:srgbClr val="C5D2CF"/>
            </a:solidFill>
            <a:prstDash val="solid"/>
          </a:ln>
        </p:spPr>
      </p:sp>
      <p:sp>
        <p:nvSpPr>
          <p:cNvPr id="10" name="Text 7"/>
          <p:cNvSpPr/>
          <p:nvPr/>
        </p:nvSpPr>
        <p:spPr>
          <a:xfrm>
            <a:off x="807244" y="2540079"/>
            <a:ext cx="146923" cy="285631"/>
          </a:xfrm>
          <a:prstGeom prst="rect">
            <a:avLst/>
          </a:prstGeom>
          <a:noFill/>
          <a:ln/>
        </p:spPr>
        <p:txBody>
          <a:bodyPr wrap="none" lIns="0" tIns="0" rIns="0" bIns="0" rtlCol="0" anchor="t"/>
          <a:lstStyle/>
          <a:p>
            <a:pPr algn="ctr" indent="0" marL="0">
              <a:lnSpc>
                <a:spcPts val="2200"/>
              </a:lnSpc>
              <a:buNone/>
            </a:pPr>
            <a:r>
              <a:rPr lang="en-US" sz="2200" dirty="0">
                <a:solidFill>
                  <a:srgbClr val="2C3249"/>
                </a:solidFill>
                <a:latin typeface="Kanit Light" pitchFamily="34" charset="0"/>
                <a:ea typeface="Kanit Light" pitchFamily="34" charset="-122"/>
                <a:cs typeface="Kanit Light" pitchFamily="34" charset="-120"/>
              </a:rPr>
              <a:t>3</a:t>
            </a:r>
            <a:endParaRPr lang="en-US" sz="2200" dirty="0"/>
          </a:p>
        </p:txBody>
      </p:sp>
      <p:sp>
        <p:nvSpPr>
          <p:cNvPr id="11" name="Text 8"/>
          <p:cNvSpPr/>
          <p:nvPr/>
        </p:nvSpPr>
        <p:spPr>
          <a:xfrm>
            <a:off x="1285399" y="2468642"/>
            <a:ext cx="3191470" cy="892969"/>
          </a:xfrm>
          <a:prstGeom prst="rect">
            <a:avLst/>
          </a:prstGeom>
          <a:noFill/>
          <a:ln/>
        </p:spPr>
        <p:txBody>
          <a:bodyPr wrap="square" lIns="0" tIns="0" rIns="0" bIns="0" rtlCol="0" anchor="t"/>
          <a:lstStyle/>
          <a:p>
            <a:pPr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Craft a data masterpiece using NLTK for preprocessing and feature engineering</a:t>
            </a:r>
            <a:endParaRPr lang="en-US" sz="1850" dirty="0"/>
          </a:p>
        </p:txBody>
      </p:sp>
      <p:sp>
        <p:nvSpPr>
          <p:cNvPr id="12" name="Shape 9"/>
          <p:cNvSpPr/>
          <p:nvPr/>
        </p:nvSpPr>
        <p:spPr>
          <a:xfrm>
            <a:off x="4667250" y="2468642"/>
            <a:ext cx="428506" cy="428506"/>
          </a:xfrm>
          <a:prstGeom prst="roundRect">
            <a:avLst>
              <a:gd name="adj" fmla="val 18668"/>
            </a:avLst>
          </a:prstGeom>
          <a:solidFill>
            <a:srgbClr val="DFECE9"/>
          </a:solidFill>
          <a:ln w="7620">
            <a:solidFill>
              <a:srgbClr val="C5D2CF"/>
            </a:solidFill>
            <a:prstDash val="solid"/>
          </a:ln>
        </p:spPr>
      </p:sp>
      <p:sp>
        <p:nvSpPr>
          <p:cNvPr id="13" name="Text 10"/>
          <p:cNvSpPr/>
          <p:nvPr/>
        </p:nvSpPr>
        <p:spPr>
          <a:xfrm>
            <a:off x="4804172" y="2540079"/>
            <a:ext cx="154543" cy="285631"/>
          </a:xfrm>
          <a:prstGeom prst="rect">
            <a:avLst/>
          </a:prstGeom>
          <a:noFill/>
          <a:ln/>
        </p:spPr>
        <p:txBody>
          <a:bodyPr wrap="none" lIns="0" tIns="0" rIns="0" bIns="0" rtlCol="0" anchor="t"/>
          <a:lstStyle/>
          <a:p>
            <a:pPr algn="ctr" indent="0" marL="0">
              <a:lnSpc>
                <a:spcPts val="2200"/>
              </a:lnSpc>
              <a:buNone/>
            </a:pPr>
            <a:r>
              <a:rPr lang="en-US" sz="2200" dirty="0">
                <a:solidFill>
                  <a:srgbClr val="2C3249"/>
                </a:solidFill>
                <a:latin typeface="Kanit Light" pitchFamily="34" charset="0"/>
                <a:ea typeface="Kanit Light" pitchFamily="34" charset="-122"/>
                <a:cs typeface="Kanit Light" pitchFamily="34" charset="-120"/>
              </a:rPr>
              <a:t>4</a:t>
            </a:r>
            <a:endParaRPr lang="en-US" sz="2200" dirty="0"/>
          </a:p>
        </p:txBody>
      </p:sp>
      <p:sp>
        <p:nvSpPr>
          <p:cNvPr id="14" name="Text 11"/>
          <p:cNvSpPr/>
          <p:nvPr/>
        </p:nvSpPr>
        <p:spPr>
          <a:xfrm>
            <a:off x="5286137" y="2468642"/>
            <a:ext cx="3191470" cy="892969"/>
          </a:xfrm>
          <a:prstGeom prst="rect">
            <a:avLst/>
          </a:prstGeom>
          <a:noFill/>
          <a:ln/>
        </p:spPr>
        <p:txBody>
          <a:bodyPr wrap="square" lIns="0" tIns="0" rIns="0" bIns="0" rtlCol="0" anchor="t"/>
          <a:lstStyle/>
          <a:p>
            <a:pPr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Translate words into numbers magic with techniques like TF-IDF or word2Vec</a:t>
            </a:r>
            <a:endParaRPr lang="en-US" sz="1850" dirty="0"/>
          </a:p>
        </p:txBody>
      </p:sp>
      <p:sp>
        <p:nvSpPr>
          <p:cNvPr id="15" name="Shape 12"/>
          <p:cNvSpPr/>
          <p:nvPr/>
        </p:nvSpPr>
        <p:spPr>
          <a:xfrm>
            <a:off x="666512" y="3766185"/>
            <a:ext cx="428506" cy="428506"/>
          </a:xfrm>
          <a:prstGeom prst="roundRect">
            <a:avLst>
              <a:gd name="adj" fmla="val 18668"/>
            </a:avLst>
          </a:prstGeom>
          <a:solidFill>
            <a:srgbClr val="DFECE9"/>
          </a:solidFill>
          <a:ln w="7620">
            <a:solidFill>
              <a:srgbClr val="C5D2CF"/>
            </a:solidFill>
            <a:prstDash val="solid"/>
          </a:ln>
        </p:spPr>
      </p:sp>
      <p:sp>
        <p:nvSpPr>
          <p:cNvPr id="16" name="Text 13"/>
          <p:cNvSpPr/>
          <p:nvPr/>
        </p:nvSpPr>
        <p:spPr>
          <a:xfrm>
            <a:off x="807601" y="3837623"/>
            <a:ext cx="146328" cy="285631"/>
          </a:xfrm>
          <a:prstGeom prst="rect">
            <a:avLst/>
          </a:prstGeom>
          <a:noFill/>
          <a:ln/>
        </p:spPr>
        <p:txBody>
          <a:bodyPr wrap="none" lIns="0" tIns="0" rIns="0" bIns="0" rtlCol="0" anchor="t"/>
          <a:lstStyle/>
          <a:p>
            <a:pPr algn="ctr" indent="0" marL="0">
              <a:lnSpc>
                <a:spcPts val="2200"/>
              </a:lnSpc>
              <a:buNone/>
            </a:pPr>
            <a:r>
              <a:rPr lang="en-US" sz="2200" dirty="0">
                <a:solidFill>
                  <a:srgbClr val="2C3249"/>
                </a:solidFill>
                <a:latin typeface="Kanit Light" pitchFamily="34" charset="0"/>
                <a:ea typeface="Kanit Light" pitchFamily="34" charset="-122"/>
                <a:cs typeface="Kanit Light" pitchFamily="34" charset="-120"/>
              </a:rPr>
              <a:t>5</a:t>
            </a:r>
            <a:endParaRPr lang="en-US" sz="2200" dirty="0"/>
          </a:p>
        </p:txBody>
      </p:sp>
      <p:sp>
        <p:nvSpPr>
          <p:cNvPr id="17" name="Text 14"/>
          <p:cNvSpPr/>
          <p:nvPr/>
        </p:nvSpPr>
        <p:spPr>
          <a:xfrm>
            <a:off x="1285399" y="3766185"/>
            <a:ext cx="3191470" cy="892969"/>
          </a:xfrm>
          <a:prstGeom prst="rect">
            <a:avLst/>
          </a:prstGeom>
          <a:noFill/>
          <a:ln/>
        </p:spPr>
        <p:txBody>
          <a:bodyPr wrap="square" lIns="0" tIns="0" rIns="0" bIns="0" rtlCol="0" anchor="t"/>
          <a:lstStyle/>
          <a:p>
            <a:pPr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Divide and conquer with train-test split using stratify sampling</a:t>
            </a:r>
            <a:endParaRPr lang="en-US" sz="1850" dirty="0"/>
          </a:p>
        </p:txBody>
      </p:sp>
      <p:sp>
        <p:nvSpPr>
          <p:cNvPr id="18" name="Shape 15"/>
          <p:cNvSpPr/>
          <p:nvPr/>
        </p:nvSpPr>
        <p:spPr>
          <a:xfrm>
            <a:off x="4667250" y="3766185"/>
            <a:ext cx="428506" cy="428506"/>
          </a:xfrm>
          <a:prstGeom prst="roundRect">
            <a:avLst>
              <a:gd name="adj" fmla="val 18668"/>
            </a:avLst>
          </a:prstGeom>
          <a:solidFill>
            <a:srgbClr val="DFECE9"/>
          </a:solidFill>
          <a:ln w="7620">
            <a:solidFill>
              <a:srgbClr val="C5D2CF"/>
            </a:solidFill>
            <a:prstDash val="solid"/>
          </a:ln>
        </p:spPr>
      </p:sp>
      <p:sp>
        <p:nvSpPr>
          <p:cNvPr id="19" name="Text 16"/>
          <p:cNvSpPr/>
          <p:nvPr/>
        </p:nvSpPr>
        <p:spPr>
          <a:xfrm>
            <a:off x="4800124" y="3837623"/>
            <a:ext cx="162639" cy="285631"/>
          </a:xfrm>
          <a:prstGeom prst="rect">
            <a:avLst/>
          </a:prstGeom>
          <a:noFill/>
          <a:ln/>
        </p:spPr>
        <p:txBody>
          <a:bodyPr wrap="none" lIns="0" tIns="0" rIns="0" bIns="0" rtlCol="0" anchor="t"/>
          <a:lstStyle/>
          <a:p>
            <a:pPr algn="ctr" indent="0" marL="0">
              <a:lnSpc>
                <a:spcPts val="2200"/>
              </a:lnSpc>
              <a:buNone/>
            </a:pPr>
            <a:r>
              <a:rPr lang="en-US" sz="2200" dirty="0">
                <a:solidFill>
                  <a:srgbClr val="2C3249"/>
                </a:solidFill>
                <a:latin typeface="Kanit Light" pitchFamily="34" charset="0"/>
                <a:ea typeface="Kanit Light" pitchFamily="34" charset="-122"/>
                <a:cs typeface="Kanit Light" pitchFamily="34" charset="-120"/>
              </a:rPr>
              <a:t>6</a:t>
            </a:r>
            <a:endParaRPr lang="en-US" sz="2200" dirty="0"/>
          </a:p>
        </p:txBody>
      </p:sp>
      <p:sp>
        <p:nvSpPr>
          <p:cNvPr id="20" name="Text 17"/>
          <p:cNvSpPr/>
          <p:nvPr/>
        </p:nvSpPr>
        <p:spPr>
          <a:xfrm>
            <a:off x="5286137" y="3766185"/>
            <a:ext cx="3191470" cy="892969"/>
          </a:xfrm>
          <a:prstGeom prst="rect">
            <a:avLst/>
          </a:prstGeom>
          <a:noFill/>
          <a:ln/>
        </p:spPr>
        <p:txBody>
          <a:bodyPr wrap="square" lIns="0" tIns="0" rIns="0" bIns="0" rtlCol="0" anchor="t"/>
          <a:lstStyle/>
          <a:p>
            <a:pPr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Train and unleash the power of various machine learning and deep learning models</a:t>
            </a:r>
            <a:endParaRPr lang="en-US" sz="1850" dirty="0"/>
          </a:p>
        </p:txBody>
      </p:sp>
      <p:sp>
        <p:nvSpPr>
          <p:cNvPr id="21" name="Shape 18"/>
          <p:cNvSpPr/>
          <p:nvPr/>
        </p:nvSpPr>
        <p:spPr>
          <a:xfrm>
            <a:off x="666512" y="5063728"/>
            <a:ext cx="428506" cy="428506"/>
          </a:xfrm>
          <a:prstGeom prst="roundRect">
            <a:avLst>
              <a:gd name="adj" fmla="val 18668"/>
            </a:avLst>
          </a:prstGeom>
          <a:solidFill>
            <a:srgbClr val="DFECE9"/>
          </a:solidFill>
          <a:ln w="7620">
            <a:solidFill>
              <a:srgbClr val="C5D2CF"/>
            </a:solidFill>
            <a:prstDash val="solid"/>
          </a:ln>
        </p:spPr>
      </p:sp>
      <p:sp>
        <p:nvSpPr>
          <p:cNvPr id="22" name="Text 19"/>
          <p:cNvSpPr/>
          <p:nvPr/>
        </p:nvSpPr>
        <p:spPr>
          <a:xfrm>
            <a:off x="809625" y="5135166"/>
            <a:ext cx="142280" cy="285631"/>
          </a:xfrm>
          <a:prstGeom prst="rect">
            <a:avLst/>
          </a:prstGeom>
          <a:noFill/>
          <a:ln/>
        </p:spPr>
        <p:txBody>
          <a:bodyPr wrap="none" lIns="0" tIns="0" rIns="0" bIns="0" rtlCol="0" anchor="t"/>
          <a:lstStyle/>
          <a:p>
            <a:pPr algn="ctr" indent="0" marL="0">
              <a:lnSpc>
                <a:spcPts val="2200"/>
              </a:lnSpc>
              <a:buNone/>
            </a:pPr>
            <a:r>
              <a:rPr lang="en-US" sz="2200" dirty="0">
                <a:solidFill>
                  <a:srgbClr val="2C3249"/>
                </a:solidFill>
                <a:latin typeface="Kanit Light" pitchFamily="34" charset="0"/>
                <a:ea typeface="Kanit Light" pitchFamily="34" charset="-122"/>
                <a:cs typeface="Kanit Light" pitchFamily="34" charset="-120"/>
              </a:rPr>
              <a:t>7</a:t>
            </a:r>
            <a:endParaRPr lang="en-US" sz="2200" dirty="0"/>
          </a:p>
        </p:txBody>
      </p:sp>
      <p:sp>
        <p:nvSpPr>
          <p:cNvPr id="23" name="Text 20"/>
          <p:cNvSpPr/>
          <p:nvPr/>
        </p:nvSpPr>
        <p:spPr>
          <a:xfrm>
            <a:off x="1285399" y="5063728"/>
            <a:ext cx="3191470" cy="595313"/>
          </a:xfrm>
          <a:prstGeom prst="rect">
            <a:avLst/>
          </a:prstGeom>
          <a:noFill/>
          <a:ln/>
        </p:spPr>
        <p:txBody>
          <a:bodyPr wrap="square" lIns="0" tIns="0" rIns="0" bIns="0" rtlCol="0" anchor="t"/>
          <a:lstStyle/>
          <a:p>
            <a:pPr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Fine-tune for perfection using hyperparameter tuning</a:t>
            </a:r>
            <a:endParaRPr lang="en-US" sz="1850" dirty="0"/>
          </a:p>
        </p:txBody>
      </p:sp>
      <p:sp>
        <p:nvSpPr>
          <p:cNvPr id="24" name="Shape 21"/>
          <p:cNvSpPr/>
          <p:nvPr/>
        </p:nvSpPr>
        <p:spPr>
          <a:xfrm>
            <a:off x="4667250" y="5063728"/>
            <a:ext cx="428506" cy="428506"/>
          </a:xfrm>
          <a:prstGeom prst="roundRect">
            <a:avLst>
              <a:gd name="adj" fmla="val 18668"/>
            </a:avLst>
          </a:prstGeom>
          <a:solidFill>
            <a:srgbClr val="DFECE9"/>
          </a:solidFill>
          <a:ln w="7620">
            <a:solidFill>
              <a:srgbClr val="C5D2CF"/>
            </a:solidFill>
            <a:prstDash val="solid"/>
          </a:ln>
        </p:spPr>
      </p:sp>
      <p:sp>
        <p:nvSpPr>
          <p:cNvPr id="25" name="Text 22"/>
          <p:cNvSpPr/>
          <p:nvPr/>
        </p:nvSpPr>
        <p:spPr>
          <a:xfrm>
            <a:off x="4797981" y="5135166"/>
            <a:ext cx="166926" cy="285631"/>
          </a:xfrm>
          <a:prstGeom prst="rect">
            <a:avLst/>
          </a:prstGeom>
          <a:noFill/>
          <a:ln/>
        </p:spPr>
        <p:txBody>
          <a:bodyPr wrap="none" lIns="0" tIns="0" rIns="0" bIns="0" rtlCol="0" anchor="t"/>
          <a:lstStyle/>
          <a:p>
            <a:pPr algn="ctr" indent="0" marL="0">
              <a:lnSpc>
                <a:spcPts val="2200"/>
              </a:lnSpc>
              <a:buNone/>
            </a:pPr>
            <a:r>
              <a:rPr lang="en-US" sz="2200" dirty="0">
                <a:solidFill>
                  <a:srgbClr val="2C3249"/>
                </a:solidFill>
                <a:latin typeface="Kanit Light" pitchFamily="34" charset="0"/>
                <a:ea typeface="Kanit Light" pitchFamily="34" charset="-122"/>
                <a:cs typeface="Kanit Light" pitchFamily="34" charset="-120"/>
              </a:rPr>
              <a:t>8</a:t>
            </a:r>
            <a:endParaRPr lang="en-US" sz="2200" dirty="0"/>
          </a:p>
        </p:txBody>
      </p:sp>
      <p:sp>
        <p:nvSpPr>
          <p:cNvPr id="26" name="Text 23"/>
          <p:cNvSpPr/>
          <p:nvPr/>
        </p:nvSpPr>
        <p:spPr>
          <a:xfrm>
            <a:off x="5286137" y="5063728"/>
            <a:ext cx="3191470" cy="595313"/>
          </a:xfrm>
          <a:prstGeom prst="rect">
            <a:avLst/>
          </a:prstGeom>
          <a:noFill/>
          <a:ln/>
        </p:spPr>
        <p:txBody>
          <a:bodyPr wrap="square" lIns="0" tIns="0" rIns="0" bIns="0" rtlCol="0" anchor="t"/>
          <a:lstStyle/>
          <a:p>
            <a:pPr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Crystal ball time - get our predictions</a:t>
            </a:r>
            <a:endParaRPr lang="en-US" sz="1850" dirty="0"/>
          </a:p>
        </p:txBody>
      </p:sp>
      <p:sp>
        <p:nvSpPr>
          <p:cNvPr id="27" name="Shape 24"/>
          <p:cNvSpPr/>
          <p:nvPr/>
        </p:nvSpPr>
        <p:spPr>
          <a:xfrm>
            <a:off x="666512" y="6111002"/>
            <a:ext cx="428506" cy="428506"/>
          </a:xfrm>
          <a:prstGeom prst="roundRect">
            <a:avLst>
              <a:gd name="adj" fmla="val 18668"/>
            </a:avLst>
          </a:prstGeom>
          <a:solidFill>
            <a:srgbClr val="DFECE9"/>
          </a:solidFill>
          <a:ln w="7620">
            <a:solidFill>
              <a:srgbClr val="C5D2CF"/>
            </a:solidFill>
            <a:prstDash val="solid"/>
          </a:ln>
        </p:spPr>
      </p:sp>
      <p:sp>
        <p:nvSpPr>
          <p:cNvPr id="28" name="Text 25"/>
          <p:cNvSpPr/>
          <p:nvPr/>
        </p:nvSpPr>
        <p:spPr>
          <a:xfrm>
            <a:off x="799386" y="6182439"/>
            <a:ext cx="162639" cy="285631"/>
          </a:xfrm>
          <a:prstGeom prst="rect">
            <a:avLst/>
          </a:prstGeom>
          <a:noFill/>
          <a:ln/>
        </p:spPr>
        <p:txBody>
          <a:bodyPr wrap="none" lIns="0" tIns="0" rIns="0" bIns="0" rtlCol="0" anchor="t"/>
          <a:lstStyle/>
          <a:p>
            <a:pPr algn="ctr" indent="0" marL="0">
              <a:lnSpc>
                <a:spcPts val="2200"/>
              </a:lnSpc>
              <a:buNone/>
            </a:pPr>
            <a:r>
              <a:rPr lang="en-US" sz="2200" dirty="0">
                <a:solidFill>
                  <a:srgbClr val="2C3249"/>
                </a:solidFill>
                <a:latin typeface="Kanit Light" pitchFamily="34" charset="0"/>
                <a:ea typeface="Kanit Light" pitchFamily="34" charset="-122"/>
                <a:cs typeface="Kanit Light" pitchFamily="34" charset="-120"/>
              </a:rPr>
              <a:t>9</a:t>
            </a:r>
            <a:endParaRPr lang="en-US" sz="2200" dirty="0"/>
          </a:p>
        </p:txBody>
      </p:sp>
      <p:sp>
        <p:nvSpPr>
          <p:cNvPr id="29" name="Text 26"/>
          <p:cNvSpPr/>
          <p:nvPr/>
        </p:nvSpPr>
        <p:spPr>
          <a:xfrm>
            <a:off x="1285399" y="6111002"/>
            <a:ext cx="6659404" cy="297656"/>
          </a:xfrm>
          <a:prstGeom prst="rect">
            <a:avLst/>
          </a:prstGeom>
          <a:noFill/>
          <a:ln/>
        </p:spPr>
        <p:txBody>
          <a:bodyPr wrap="none" lIns="0" tIns="0" rIns="0" bIns="0" rtlCol="0" anchor="t"/>
          <a:lstStyle/>
          <a:p>
            <a:pPr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May the best model win - compare and crown the top performer</a:t>
            </a:r>
            <a:endParaRPr lang="en-US" sz="1850" dirty="0"/>
          </a:p>
        </p:txBody>
      </p:sp>
      <p:sp>
        <p:nvSpPr>
          <p:cNvPr id="30" name="Text 27"/>
          <p:cNvSpPr/>
          <p:nvPr/>
        </p:nvSpPr>
        <p:spPr>
          <a:xfrm>
            <a:off x="666512" y="6967895"/>
            <a:ext cx="7810976" cy="304800"/>
          </a:xfrm>
          <a:prstGeom prst="rect">
            <a:avLst/>
          </a:prstGeom>
          <a:noFill/>
          <a:ln/>
        </p:spPr>
        <p:txBody>
          <a:bodyPr wrap="none" lIns="0" tIns="0" rIns="0" bIns="0" rtlCol="0" anchor="t"/>
          <a:lstStyle/>
          <a:p>
            <a:pPr indent="0" marL="0">
              <a:lnSpc>
                <a:spcPts val="2350"/>
              </a:lnSpc>
              <a:buNone/>
            </a:pP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1987" y="520065"/>
            <a:ext cx="4728448" cy="590907"/>
          </a:xfrm>
          <a:prstGeom prst="rect">
            <a:avLst/>
          </a:prstGeom>
          <a:noFill/>
          <a:ln/>
        </p:spPr>
        <p:txBody>
          <a:bodyPr wrap="none" lIns="0" tIns="0" rIns="0" bIns="0" rtlCol="0" anchor="t"/>
          <a:lstStyle/>
          <a:p>
            <a:pPr indent="0" marL="0">
              <a:lnSpc>
                <a:spcPts val="4650"/>
              </a:lnSpc>
              <a:buNone/>
            </a:pPr>
            <a:r>
              <a:rPr lang="en-US" sz="3700" dirty="0">
                <a:solidFill>
                  <a:srgbClr val="272D45"/>
                </a:solidFill>
                <a:latin typeface="Kanit Light" pitchFamily="34" charset="0"/>
                <a:ea typeface="Kanit Light" pitchFamily="34" charset="-122"/>
                <a:cs typeface="Kanit Light" pitchFamily="34" charset="-120"/>
              </a:rPr>
              <a:t>Key Insights</a:t>
            </a:r>
            <a:endParaRPr lang="en-US" sz="3700" dirty="0"/>
          </a:p>
        </p:txBody>
      </p:sp>
      <p:pic>
        <p:nvPicPr>
          <p:cNvPr id="3" name="Image 0" descr="preencoded.png">    </p:cNvPr>
          <p:cNvPicPr>
            <a:picLocks noChangeAspect="1"/>
          </p:cNvPicPr>
          <p:nvPr/>
        </p:nvPicPr>
        <p:blipFill>
          <a:blip r:embed="rId1"/>
          <a:stretch>
            <a:fillRect/>
          </a:stretch>
        </p:blipFill>
        <p:spPr>
          <a:xfrm>
            <a:off x="661987" y="1489234"/>
            <a:ext cx="2596396" cy="1604605"/>
          </a:xfrm>
          <a:prstGeom prst="rect">
            <a:avLst/>
          </a:prstGeom>
        </p:spPr>
      </p:pic>
      <p:sp>
        <p:nvSpPr>
          <p:cNvPr id="4" name="Text 1"/>
          <p:cNvSpPr/>
          <p:nvPr/>
        </p:nvSpPr>
        <p:spPr>
          <a:xfrm>
            <a:off x="661987" y="3330178"/>
            <a:ext cx="3113842" cy="886539"/>
          </a:xfrm>
          <a:prstGeom prst="rect">
            <a:avLst/>
          </a:prstGeom>
          <a:noFill/>
          <a:ln/>
        </p:spPr>
        <p:txBody>
          <a:bodyPr wrap="square" lIns="0" tIns="0" rIns="0" bIns="0" rtlCol="0" anchor="t"/>
          <a:lstStyle/>
          <a:p>
            <a:pPr algn="l"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leading brands showcasing a wide range of products on the platform.</a:t>
            </a:r>
            <a:endParaRPr lang="en-US" sz="1850" dirty="0"/>
          </a:p>
        </p:txBody>
      </p:sp>
      <p:pic>
        <p:nvPicPr>
          <p:cNvPr id="5" name="Image 1" descr="preencoded.png">    </p:cNvPr>
          <p:cNvPicPr>
            <a:picLocks noChangeAspect="1"/>
          </p:cNvPicPr>
          <p:nvPr/>
        </p:nvPicPr>
        <p:blipFill>
          <a:blip r:embed="rId2"/>
          <a:stretch>
            <a:fillRect/>
          </a:stretch>
        </p:blipFill>
        <p:spPr>
          <a:xfrm>
            <a:off x="4059436" y="1489234"/>
            <a:ext cx="2596515" cy="1604724"/>
          </a:xfrm>
          <a:prstGeom prst="rect">
            <a:avLst/>
          </a:prstGeom>
        </p:spPr>
      </p:pic>
      <p:sp>
        <p:nvSpPr>
          <p:cNvPr id="6" name="Text 2"/>
          <p:cNvSpPr/>
          <p:nvPr/>
        </p:nvSpPr>
        <p:spPr>
          <a:xfrm>
            <a:off x="4059436" y="3330297"/>
            <a:ext cx="3113961" cy="591026"/>
          </a:xfrm>
          <a:prstGeom prst="rect">
            <a:avLst/>
          </a:prstGeom>
          <a:noFill/>
          <a:ln/>
        </p:spPr>
        <p:txBody>
          <a:bodyPr wrap="square" lIns="0" tIns="0" rIns="0" bIns="0" rtlCol="0" anchor="t"/>
          <a:lstStyle/>
          <a:p>
            <a:pPr algn="l"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greater discounts with every increase in retail price</a:t>
            </a:r>
            <a:endParaRPr lang="en-US" sz="1850" dirty="0"/>
          </a:p>
        </p:txBody>
      </p:sp>
      <p:sp>
        <p:nvSpPr>
          <p:cNvPr id="7" name="Text 3"/>
          <p:cNvSpPr/>
          <p:nvPr/>
        </p:nvSpPr>
        <p:spPr>
          <a:xfrm>
            <a:off x="4059436" y="4034790"/>
            <a:ext cx="3113961" cy="302657"/>
          </a:xfrm>
          <a:prstGeom prst="rect">
            <a:avLst/>
          </a:prstGeom>
          <a:noFill/>
          <a:ln/>
        </p:spPr>
        <p:txBody>
          <a:bodyPr wrap="none" lIns="0" tIns="0" rIns="0" bIns="0" rtlCol="0" anchor="t"/>
          <a:lstStyle/>
          <a:p>
            <a:pPr algn="l" indent="0" marL="0">
              <a:lnSpc>
                <a:spcPts val="2350"/>
              </a:lnSpc>
              <a:buNone/>
            </a:pPr>
            <a:endParaRPr lang="en-US" sz="1450" dirty="0"/>
          </a:p>
        </p:txBody>
      </p:sp>
      <p:pic>
        <p:nvPicPr>
          <p:cNvPr id="8" name="Image 2" descr="preencoded.png">    </p:cNvPr>
          <p:cNvPicPr>
            <a:picLocks noChangeAspect="1"/>
          </p:cNvPicPr>
          <p:nvPr/>
        </p:nvPicPr>
        <p:blipFill>
          <a:blip r:embed="rId3"/>
          <a:stretch>
            <a:fillRect/>
          </a:stretch>
        </p:blipFill>
        <p:spPr>
          <a:xfrm>
            <a:off x="7457003" y="1489234"/>
            <a:ext cx="2596396" cy="1604605"/>
          </a:xfrm>
          <a:prstGeom prst="rect">
            <a:avLst/>
          </a:prstGeom>
        </p:spPr>
      </p:pic>
      <p:sp>
        <p:nvSpPr>
          <p:cNvPr id="9" name="Text 4"/>
          <p:cNvSpPr/>
          <p:nvPr/>
        </p:nvSpPr>
        <p:spPr>
          <a:xfrm>
            <a:off x="7457003" y="3330178"/>
            <a:ext cx="3113842" cy="591026"/>
          </a:xfrm>
          <a:prstGeom prst="rect">
            <a:avLst/>
          </a:prstGeom>
          <a:noFill/>
          <a:ln/>
        </p:spPr>
        <p:txBody>
          <a:bodyPr wrap="square" lIns="0" tIns="0" rIns="0" bIns="0" rtlCol="0" anchor="t"/>
          <a:lstStyle/>
          <a:p>
            <a:pPr algn="l"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ratings on  different product categories </a:t>
            </a:r>
            <a:endParaRPr lang="en-US" sz="1850" dirty="0"/>
          </a:p>
        </p:txBody>
      </p:sp>
      <p:sp>
        <p:nvSpPr>
          <p:cNvPr id="10" name="Text 5"/>
          <p:cNvSpPr/>
          <p:nvPr/>
        </p:nvSpPr>
        <p:spPr>
          <a:xfrm>
            <a:off x="7457003" y="4034671"/>
            <a:ext cx="3113842" cy="302657"/>
          </a:xfrm>
          <a:prstGeom prst="rect">
            <a:avLst/>
          </a:prstGeom>
          <a:noFill/>
          <a:ln/>
        </p:spPr>
        <p:txBody>
          <a:bodyPr wrap="none" lIns="0" tIns="0" rIns="0" bIns="0" rtlCol="0" anchor="t"/>
          <a:lstStyle/>
          <a:p>
            <a:pPr algn="l" indent="0" marL="0">
              <a:lnSpc>
                <a:spcPts val="2350"/>
              </a:lnSpc>
              <a:buNone/>
            </a:pPr>
            <a:endParaRPr lang="en-US" sz="1450" dirty="0"/>
          </a:p>
        </p:txBody>
      </p:sp>
      <p:pic>
        <p:nvPicPr>
          <p:cNvPr id="11" name="Image 3" descr="preencoded.png">    </p:cNvPr>
          <p:cNvPicPr>
            <a:picLocks noChangeAspect="1"/>
          </p:cNvPicPr>
          <p:nvPr/>
        </p:nvPicPr>
        <p:blipFill>
          <a:blip r:embed="rId4"/>
          <a:stretch>
            <a:fillRect/>
          </a:stretch>
        </p:blipFill>
        <p:spPr>
          <a:xfrm>
            <a:off x="10854452" y="1489234"/>
            <a:ext cx="2596515" cy="1604724"/>
          </a:xfrm>
          <a:prstGeom prst="rect">
            <a:avLst/>
          </a:prstGeom>
        </p:spPr>
      </p:pic>
      <p:sp>
        <p:nvSpPr>
          <p:cNvPr id="12" name="Text 6"/>
          <p:cNvSpPr/>
          <p:nvPr/>
        </p:nvSpPr>
        <p:spPr>
          <a:xfrm>
            <a:off x="10854452" y="3330297"/>
            <a:ext cx="3113961" cy="886539"/>
          </a:xfrm>
          <a:prstGeom prst="rect">
            <a:avLst/>
          </a:prstGeom>
          <a:noFill/>
          <a:ln/>
        </p:spPr>
        <p:txBody>
          <a:bodyPr wrap="square" lIns="0" tIns="0" rIns="0" bIns="0" rtlCol="0" anchor="t"/>
          <a:lstStyle/>
          <a:p>
            <a:pPr algn="l"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highest average and discounted price on product category</a:t>
            </a:r>
            <a:endParaRPr lang="en-US" sz="1850" dirty="0"/>
          </a:p>
        </p:txBody>
      </p:sp>
      <p:sp>
        <p:nvSpPr>
          <p:cNvPr id="13" name="Text 7"/>
          <p:cNvSpPr/>
          <p:nvPr/>
        </p:nvSpPr>
        <p:spPr>
          <a:xfrm>
            <a:off x="10854452" y="4330303"/>
            <a:ext cx="3113961" cy="302657"/>
          </a:xfrm>
          <a:prstGeom prst="rect">
            <a:avLst/>
          </a:prstGeom>
          <a:noFill/>
          <a:ln/>
        </p:spPr>
        <p:txBody>
          <a:bodyPr wrap="none" lIns="0" tIns="0" rIns="0" bIns="0" rtlCol="0" anchor="t"/>
          <a:lstStyle/>
          <a:p>
            <a:pPr algn="l" indent="0" marL="0">
              <a:lnSpc>
                <a:spcPts val="2350"/>
              </a:lnSpc>
              <a:buNone/>
            </a:pPr>
            <a:endParaRPr lang="en-US" sz="1450" dirty="0"/>
          </a:p>
        </p:txBody>
      </p:sp>
      <p:pic>
        <p:nvPicPr>
          <p:cNvPr id="14" name="Image 4" descr="preencoded.png">    </p:cNvPr>
          <p:cNvPicPr>
            <a:picLocks noChangeAspect="1"/>
          </p:cNvPicPr>
          <p:nvPr/>
        </p:nvPicPr>
        <p:blipFill>
          <a:blip r:embed="rId5"/>
          <a:stretch>
            <a:fillRect/>
          </a:stretch>
        </p:blipFill>
        <p:spPr>
          <a:xfrm>
            <a:off x="661987" y="5200293"/>
            <a:ext cx="2596396" cy="1604605"/>
          </a:xfrm>
          <a:prstGeom prst="rect">
            <a:avLst/>
          </a:prstGeom>
        </p:spPr>
      </p:pic>
      <p:sp>
        <p:nvSpPr>
          <p:cNvPr id="15" name="Text 8"/>
          <p:cNvSpPr/>
          <p:nvPr/>
        </p:nvSpPr>
        <p:spPr>
          <a:xfrm>
            <a:off x="661987" y="7041237"/>
            <a:ext cx="2412563" cy="295513"/>
          </a:xfrm>
          <a:prstGeom prst="rect">
            <a:avLst/>
          </a:prstGeom>
          <a:noFill/>
          <a:ln/>
        </p:spPr>
        <p:txBody>
          <a:bodyPr wrap="none" lIns="0" tIns="0" rIns="0" bIns="0" rtlCol="0" anchor="t"/>
          <a:lstStyle/>
          <a:p>
            <a:pPr algn="l"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percentage breakdown </a:t>
            </a:r>
            <a:endParaRPr lang="en-US" sz="1850" dirty="0"/>
          </a:p>
        </p:txBody>
      </p:sp>
      <p:sp>
        <p:nvSpPr>
          <p:cNvPr id="16" name="Text 9"/>
          <p:cNvSpPr/>
          <p:nvPr/>
        </p:nvSpPr>
        <p:spPr>
          <a:xfrm>
            <a:off x="661987" y="7450217"/>
            <a:ext cx="3113842" cy="302657"/>
          </a:xfrm>
          <a:prstGeom prst="rect">
            <a:avLst/>
          </a:prstGeom>
          <a:noFill/>
          <a:ln/>
        </p:spPr>
        <p:txBody>
          <a:bodyPr wrap="none" lIns="0" tIns="0" rIns="0" bIns="0" rtlCol="0" anchor="t"/>
          <a:lstStyle/>
          <a:p>
            <a:pPr algn="l" indent="0" marL="0">
              <a:lnSpc>
                <a:spcPts val="2350"/>
              </a:lnSpc>
              <a:buNone/>
            </a:pPr>
            <a:r>
              <a:rPr lang="en-US" sz="1450" dirty="0">
                <a:solidFill>
                  <a:srgbClr val="2C3249"/>
                </a:solidFill>
                <a:latin typeface="Martel Sans" pitchFamily="34" charset="0"/>
                <a:ea typeface="Martel Sans" pitchFamily="34" charset="-122"/>
                <a:cs typeface="Martel Sans" pitchFamily="34" charset="-120"/>
              </a:rPr>
              <a:t>based on product category</a:t>
            </a:r>
            <a:endParaRPr lang="en-US" sz="1450" dirty="0"/>
          </a:p>
        </p:txBody>
      </p:sp>
      <p:pic>
        <p:nvPicPr>
          <p:cNvPr id="17" name="Image 5" descr="preencoded.png">    </p:cNvPr>
          <p:cNvPicPr>
            <a:picLocks noChangeAspect="1"/>
          </p:cNvPicPr>
          <p:nvPr/>
        </p:nvPicPr>
        <p:blipFill>
          <a:blip r:embed="rId6"/>
          <a:stretch>
            <a:fillRect/>
          </a:stretch>
        </p:blipFill>
        <p:spPr>
          <a:xfrm>
            <a:off x="4059436" y="5200293"/>
            <a:ext cx="2596515" cy="1604724"/>
          </a:xfrm>
          <a:prstGeom prst="rect">
            <a:avLst/>
          </a:prstGeom>
        </p:spPr>
      </p:pic>
      <p:sp>
        <p:nvSpPr>
          <p:cNvPr id="18" name="Text 10"/>
          <p:cNvSpPr/>
          <p:nvPr/>
        </p:nvSpPr>
        <p:spPr>
          <a:xfrm>
            <a:off x="4059436" y="7041356"/>
            <a:ext cx="2364224" cy="295513"/>
          </a:xfrm>
          <a:prstGeom prst="rect">
            <a:avLst/>
          </a:prstGeom>
          <a:noFill/>
          <a:ln/>
        </p:spPr>
        <p:txBody>
          <a:bodyPr wrap="none" lIns="0" tIns="0" rIns="0" bIns="0" rtlCol="0" anchor="t"/>
          <a:lstStyle/>
          <a:p>
            <a:pPr algn="l" indent="0" marL="0">
              <a:lnSpc>
                <a:spcPts val="2300"/>
              </a:lnSpc>
              <a:buNone/>
            </a:pPr>
            <a:r>
              <a:rPr lang="en-US" sz="1850" dirty="0">
                <a:solidFill>
                  <a:srgbClr val="2C3249"/>
                </a:solidFill>
                <a:latin typeface="Kanit Light" pitchFamily="34" charset="0"/>
                <a:ea typeface="Kanit Light" pitchFamily="34" charset="-122"/>
                <a:cs typeface="Kanit Light" pitchFamily="34" charset="-120"/>
              </a:rPr>
              <a:t>top selling category </a:t>
            </a:r>
            <a:endParaRPr lang="en-US" sz="1850" dirty="0"/>
          </a:p>
        </p:txBody>
      </p:sp>
      <p:sp>
        <p:nvSpPr>
          <p:cNvPr id="19" name="Text 11"/>
          <p:cNvSpPr/>
          <p:nvPr/>
        </p:nvSpPr>
        <p:spPr>
          <a:xfrm>
            <a:off x="4059436" y="7450336"/>
            <a:ext cx="3113961" cy="302657"/>
          </a:xfrm>
          <a:prstGeom prst="rect">
            <a:avLst/>
          </a:prstGeom>
          <a:noFill/>
          <a:ln/>
        </p:spPr>
        <p:txBody>
          <a:bodyPr wrap="none" lIns="0" tIns="0" rIns="0" bIns="0" rtlCol="0" anchor="t"/>
          <a:lstStyle/>
          <a:p>
            <a:pPr algn="l" indent="0" marL="0">
              <a:lnSpc>
                <a:spcPts val="2350"/>
              </a:lnSpc>
              <a:buNone/>
            </a:pPr>
            <a:r>
              <a:rPr lang="en-US" sz="1450" dirty="0">
                <a:solidFill>
                  <a:srgbClr val="2C3249"/>
                </a:solidFill>
                <a:latin typeface="Martel Sans" pitchFamily="34" charset="0"/>
                <a:ea typeface="Martel Sans" pitchFamily="34" charset="-122"/>
                <a:cs typeface="Martel Sans" pitchFamily="34" charset="-120"/>
              </a:rPr>
              <a:t>based on ratings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4245" y="490538"/>
            <a:ext cx="5478185" cy="557451"/>
          </a:xfrm>
          <a:prstGeom prst="rect">
            <a:avLst/>
          </a:prstGeom>
          <a:noFill/>
          <a:ln/>
        </p:spPr>
        <p:txBody>
          <a:bodyPr wrap="none" lIns="0" tIns="0" rIns="0" bIns="0" rtlCol="0" anchor="t"/>
          <a:lstStyle/>
          <a:p>
            <a:pPr indent="0" marL="0">
              <a:lnSpc>
                <a:spcPts val="4350"/>
              </a:lnSpc>
              <a:buNone/>
            </a:pPr>
            <a:r>
              <a:rPr lang="en-US" sz="3500" dirty="0">
                <a:solidFill>
                  <a:srgbClr val="272D45"/>
                </a:solidFill>
                <a:latin typeface="Kanit Light" pitchFamily="34" charset="0"/>
                <a:ea typeface="Kanit Light" pitchFamily="34" charset="-122"/>
                <a:cs typeface="Kanit Light" pitchFamily="34" charset="-120"/>
              </a:rPr>
              <a:t>Product Categories by Sales</a:t>
            </a:r>
            <a:endParaRPr lang="en-US" sz="3500" dirty="0"/>
          </a:p>
        </p:txBody>
      </p:sp>
      <p:pic>
        <p:nvPicPr>
          <p:cNvPr id="3" name="Image 0" descr="preencoded.png">    </p:cNvPr>
          <p:cNvPicPr>
            <a:picLocks noChangeAspect="1"/>
          </p:cNvPicPr>
          <p:nvPr/>
        </p:nvPicPr>
        <p:blipFill>
          <a:blip r:embed="rId1"/>
          <a:stretch>
            <a:fillRect/>
          </a:stretch>
        </p:blipFill>
        <p:spPr>
          <a:xfrm>
            <a:off x="624245" y="1404699"/>
            <a:ext cx="10524053" cy="5893356"/>
          </a:xfrm>
          <a:prstGeom prst="rect">
            <a:avLst/>
          </a:prstGeom>
        </p:spPr>
      </p:pic>
      <p:sp>
        <p:nvSpPr>
          <p:cNvPr id="4" name="Text 1"/>
          <p:cNvSpPr/>
          <p:nvPr/>
        </p:nvSpPr>
        <p:spPr>
          <a:xfrm>
            <a:off x="624245" y="7498675"/>
            <a:ext cx="13381911" cy="285274"/>
          </a:xfrm>
          <a:prstGeom prst="rect">
            <a:avLst/>
          </a:prstGeom>
          <a:noFill/>
          <a:ln/>
        </p:spPr>
        <p:txBody>
          <a:bodyPr wrap="none" lIns="0" tIns="0" rIns="0" bIns="0" rtlCol="0" anchor="t"/>
          <a:lstStyle/>
          <a:p>
            <a:pPr indent="0" marL="0">
              <a:lnSpc>
                <a:spcPts val="2200"/>
              </a:lnSpc>
              <a:buNone/>
            </a:pPr>
            <a:r>
              <a:rPr lang="en-US" sz="1400" dirty="0">
                <a:solidFill>
                  <a:srgbClr val="2C3249"/>
                </a:solidFill>
                <a:latin typeface="Martel Sans" pitchFamily="34" charset="0"/>
                <a:ea typeface="Martel Sans" pitchFamily="34" charset="-122"/>
                <a:cs typeface="Martel Sans" pitchFamily="34" charset="-120"/>
              </a:rPr>
              <a:t>This chart showcases sales performance for different product categories, providing insights into customer preferences and market trends.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6867" y="643176"/>
            <a:ext cx="4620816" cy="577572"/>
          </a:xfrm>
          <a:prstGeom prst="rect">
            <a:avLst/>
          </a:prstGeom>
          <a:noFill/>
          <a:ln/>
        </p:spPr>
        <p:txBody>
          <a:bodyPr wrap="none" lIns="0" tIns="0" rIns="0" bIns="0" rtlCol="0" anchor="t"/>
          <a:lstStyle/>
          <a:p>
            <a:pPr indent="0" marL="0">
              <a:lnSpc>
                <a:spcPts val="4500"/>
              </a:lnSpc>
              <a:buNone/>
            </a:pPr>
            <a:r>
              <a:rPr lang="en-US" sz="3600" dirty="0">
                <a:solidFill>
                  <a:srgbClr val="272D45"/>
                </a:solidFill>
                <a:latin typeface="Kanit Light" pitchFamily="34" charset="0"/>
                <a:ea typeface="Kanit Light" pitchFamily="34" charset="-122"/>
                <a:cs typeface="Kanit Light" pitchFamily="34" charset="-120"/>
              </a:rPr>
              <a:t>Methodology</a:t>
            </a:r>
            <a:endParaRPr lang="en-US" sz="3600" dirty="0"/>
          </a:p>
        </p:txBody>
      </p:sp>
      <p:sp>
        <p:nvSpPr>
          <p:cNvPr id="3" name="Shape 1"/>
          <p:cNvSpPr/>
          <p:nvPr/>
        </p:nvSpPr>
        <p:spPr>
          <a:xfrm>
            <a:off x="7303770" y="1590318"/>
            <a:ext cx="22860" cy="5995988"/>
          </a:xfrm>
          <a:prstGeom prst="roundRect">
            <a:avLst>
              <a:gd name="adj" fmla="val 339588"/>
            </a:avLst>
          </a:prstGeom>
          <a:solidFill>
            <a:srgbClr val="C5D2CF"/>
          </a:solidFill>
          <a:ln/>
        </p:spPr>
      </p:sp>
      <p:sp>
        <p:nvSpPr>
          <p:cNvPr id="4" name="Shape 2"/>
          <p:cNvSpPr/>
          <p:nvPr/>
        </p:nvSpPr>
        <p:spPr>
          <a:xfrm>
            <a:off x="6483310" y="1994654"/>
            <a:ext cx="646867" cy="22860"/>
          </a:xfrm>
          <a:prstGeom prst="roundRect">
            <a:avLst>
              <a:gd name="adj" fmla="val 339588"/>
            </a:avLst>
          </a:prstGeom>
          <a:solidFill>
            <a:srgbClr val="C5D2CF"/>
          </a:solidFill>
          <a:ln/>
        </p:spPr>
      </p:sp>
      <p:sp>
        <p:nvSpPr>
          <p:cNvPr id="5" name="Shape 3"/>
          <p:cNvSpPr/>
          <p:nvPr/>
        </p:nvSpPr>
        <p:spPr>
          <a:xfrm>
            <a:off x="7107317" y="1798201"/>
            <a:ext cx="415766" cy="415766"/>
          </a:xfrm>
          <a:prstGeom prst="roundRect">
            <a:avLst>
              <a:gd name="adj" fmla="val 18672"/>
            </a:avLst>
          </a:prstGeom>
          <a:solidFill>
            <a:srgbClr val="DFECE9"/>
          </a:solidFill>
          <a:ln w="7620">
            <a:solidFill>
              <a:srgbClr val="C5D2CF"/>
            </a:solidFill>
            <a:prstDash val="solid"/>
          </a:ln>
        </p:spPr>
      </p:sp>
      <p:sp>
        <p:nvSpPr>
          <p:cNvPr id="6" name="Text 4"/>
          <p:cNvSpPr/>
          <p:nvPr/>
        </p:nvSpPr>
        <p:spPr>
          <a:xfrm>
            <a:off x="7273052" y="1867376"/>
            <a:ext cx="84296" cy="277297"/>
          </a:xfrm>
          <a:prstGeom prst="rect">
            <a:avLst/>
          </a:prstGeom>
          <a:noFill/>
          <a:ln/>
        </p:spPr>
        <p:txBody>
          <a:bodyPr wrap="none" lIns="0" tIns="0" rIns="0" bIns="0" rtlCol="0" anchor="t"/>
          <a:lstStyle/>
          <a:p>
            <a:pPr algn="ctr" indent="0" marL="0">
              <a:lnSpc>
                <a:spcPts val="2150"/>
              </a:lnSpc>
              <a:buNone/>
            </a:pPr>
            <a:r>
              <a:rPr lang="en-US" sz="2150" dirty="0">
                <a:solidFill>
                  <a:srgbClr val="2C3249"/>
                </a:solidFill>
                <a:latin typeface="Kanit Light" pitchFamily="34" charset="0"/>
                <a:ea typeface="Kanit Light" pitchFamily="34" charset="-122"/>
                <a:cs typeface="Kanit Light" pitchFamily="34" charset="-120"/>
              </a:rPr>
              <a:t>1</a:t>
            </a:r>
            <a:endParaRPr lang="en-US" sz="2150" dirty="0"/>
          </a:p>
        </p:txBody>
      </p:sp>
      <p:sp>
        <p:nvSpPr>
          <p:cNvPr id="7" name="Text 5"/>
          <p:cNvSpPr/>
          <p:nvPr/>
        </p:nvSpPr>
        <p:spPr>
          <a:xfrm>
            <a:off x="3988237" y="1775103"/>
            <a:ext cx="2310408" cy="288846"/>
          </a:xfrm>
          <a:prstGeom prst="rect">
            <a:avLst/>
          </a:prstGeom>
          <a:noFill/>
          <a:ln/>
        </p:spPr>
        <p:txBody>
          <a:bodyPr wrap="none" lIns="0" tIns="0" rIns="0" bIns="0" rtlCol="0" anchor="t"/>
          <a:lstStyle/>
          <a:p>
            <a:pPr algn="r" indent="0" marL="0">
              <a:lnSpc>
                <a:spcPts val="2250"/>
              </a:lnSpc>
              <a:buNone/>
            </a:pPr>
            <a:r>
              <a:rPr lang="en-US" sz="1800" dirty="0">
                <a:solidFill>
                  <a:srgbClr val="2C3249"/>
                </a:solidFill>
                <a:latin typeface="Kanit Light" pitchFamily="34" charset="0"/>
                <a:ea typeface="Kanit Light" pitchFamily="34" charset="-122"/>
                <a:cs typeface="Kanit Light" pitchFamily="34" charset="-120"/>
              </a:rPr>
              <a:t>Data Collection</a:t>
            </a:r>
            <a:endParaRPr lang="en-US" sz="1800" dirty="0"/>
          </a:p>
        </p:txBody>
      </p:sp>
      <p:sp>
        <p:nvSpPr>
          <p:cNvPr id="8" name="Text 6"/>
          <p:cNvSpPr/>
          <p:nvPr/>
        </p:nvSpPr>
        <p:spPr>
          <a:xfrm>
            <a:off x="646867" y="2174796"/>
            <a:ext cx="5651778" cy="591264"/>
          </a:xfrm>
          <a:prstGeom prst="rect">
            <a:avLst/>
          </a:prstGeom>
          <a:noFill/>
          <a:ln/>
        </p:spPr>
        <p:txBody>
          <a:bodyPr wrap="square" lIns="0" tIns="0" rIns="0" bIns="0" rtlCol="0" anchor="t"/>
          <a:lstStyle/>
          <a:p>
            <a:pPr algn="r" indent="0" marL="0">
              <a:lnSpc>
                <a:spcPts val="2300"/>
              </a:lnSpc>
              <a:buNone/>
            </a:pPr>
            <a:r>
              <a:rPr lang="en-US" sz="1450" dirty="0">
                <a:solidFill>
                  <a:srgbClr val="2C3249"/>
                </a:solidFill>
                <a:latin typeface="Martel Sans" pitchFamily="34" charset="0"/>
                <a:ea typeface="Martel Sans" pitchFamily="34" charset="-122"/>
                <a:cs typeface="Martel Sans" pitchFamily="34" charset="-120"/>
              </a:rPr>
              <a:t>Gathering product data from various sources, including e-commerce platforms, product catalogs, and external databases.</a:t>
            </a:r>
            <a:endParaRPr lang="en-US" sz="1450" dirty="0"/>
          </a:p>
        </p:txBody>
      </p:sp>
      <p:sp>
        <p:nvSpPr>
          <p:cNvPr id="9" name="Shape 7"/>
          <p:cNvSpPr/>
          <p:nvPr/>
        </p:nvSpPr>
        <p:spPr>
          <a:xfrm>
            <a:off x="7500223" y="2918698"/>
            <a:ext cx="646867" cy="22860"/>
          </a:xfrm>
          <a:prstGeom prst="roundRect">
            <a:avLst>
              <a:gd name="adj" fmla="val 339588"/>
            </a:avLst>
          </a:prstGeom>
          <a:solidFill>
            <a:srgbClr val="C5D2CF"/>
          </a:solidFill>
          <a:ln/>
        </p:spPr>
      </p:sp>
      <p:sp>
        <p:nvSpPr>
          <p:cNvPr id="10" name="Shape 8"/>
          <p:cNvSpPr/>
          <p:nvPr/>
        </p:nvSpPr>
        <p:spPr>
          <a:xfrm>
            <a:off x="7107317" y="2722245"/>
            <a:ext cx="415766" cy="415766"/>
          </a:xfrm>
          <a:prstGeom prst="roundRect">
            <a:avLst>
              <a:gd name="adj" fmla="val 18672"/>
            </a:avLst>
          </a:prstGeom>
          <a:solidFill>
            <a:srgbClr val="DFECE9"/>
          </a:solidFill>
          <a:ln w="7620">
            <a:solidFill>
              <a:srgbClr val="C5D2CF"/>
            </a:solidFill>
            <a:prstDash val="solid"/>
          </a:ln>
        </p:spPr>
      </p:sp>
      <p:sp>
        <p:nvSpPr>
          <p:cNvPr id="11" name="Text 9"/>
          <p:cNvSpPr/>
          <p:nvPr/>
        </p:nvSpPr>
        <p:spPr>
          <a:xfrm>
            <a:off x="7245072" y="2791420"/>
            <a:ext cx="140256" cy="277297"/>
          </a:xfrm>
          <a:prstGeom prst="rect">
            <a:avLst/>
          </a:prstGeom>
          <a:noFill/>
          <a:ln/>
        </p:spPr>
        <p:txBody>
          <a:bodyPr wrap="none" lIns="0" tIns="0" rIns="0" bIns="0" rtlCol="0" anchor="t"/>
          <a:lstStyle/>
          <a:p>
            <a:pPr algn="ctr" indent="0" marL="0">
              <a:lnSpc>
                <a:spcPts val="2150"/>
              </a:lnSpc>
              <a:buNone/>
            </a:pPr>
            <a:r>
              <a:rPr lang="en-US" sz="2150" dirty="0">
                <a:solidFill>
                  <a:srgbClr val="2C3249"/>
                </a:solidFill>
                <a:latin typeface="Kanit Light" pitchFamily="34" charset="0"/>
                <a:ea typeface="Kanit Light" pitchFamily="34" charset="-122"/>
                <a:cs typeface="Kanit Light" pitchFamily="34" charset="-120"/>
              </a:rPr>
              <a:t>2</a:t>
            </a:r>
            <a:endParaRPr lang="en-US" sz="2150" dirty="0"/>
          </a:p>
        </p:txBody>
      </p:sp>
      <p:sp>
        <p:nvSpPr>
          <p:cNvPr id="12" name="Text 10"/>
          <p:cNvSpPr/>
          <p:nvPr/>
        </p:nvSpPr>
        <p:spPr>
          <a:xfrm>
            <a:off x="8331756" y="2699147"/>
            <a:ext cx="2310408" cy="288846"/>
          </a:xfrm>
          <a:prstGeom prst="rect">
            <a:avLst/>
          </a:prstGeom>
          <a:noFill/>
          <a:ln/>
        </p:spPr>
        <p:txBody>
          <a:bodyPr wrap="none" lIns="0" tIns="0" rIns="0" bIns="0" rtlCol="0" anchor="t"/>
          <a:lstStyle/>
          <a:p>
            <a:pPr algn="l" indent="0" marL="0">
              <a:lnSpc>
                <a:spcPts val="2250"/>
              </a:lnSpc>
              <a:buNone/>
            </a:pPr>
            <a:r>
              <a:rPr lang="en-US" sz="1800" dirty="0">
                <a:solidFill>
                  <a:srgbClr val="2C3249"/>
                </a:solidFill>
                <a:latin typeface="Kanit Light" pitchFamily="34" charset="0"/>
                <a:ea typeface="Kanit Light" pitchFamily="34" charset="-122"/>
                <a:cs typeface="Kanit Light" pitchFamily="34" charset="-120"/>
              </a:rPr>
              <a:t>Data Preprocessing</a:t>
            </a:r>
            <a:endParaRPr lang="en-US" sz="1800" dirty="0"/>
          </a:p>
        </p:txBody>
      </p:sp>
      <p:sp>
        <p:nvSpPr>
          <p:cNvPr id="13" name="Text 11"/>
          <p:cNvSpPr/>
          <p:nvPr/>
        </p:nvSpPr>
        <p:spPr>
          <a:xfrm>
            <a:off x="8331756" y="3098840"/>
            <a:ext cx="5651778" cy="886897"/>
          </a:xfrm>
          <a:prstGeom prst="rect">
            <a:avLst/>
          </a:prstGeom>
          <a:noFill/>
          <a:ln/>
        </p:spPr>
        <p:txBody>
          <a:bodyPr wrap="square" lIns="0" tIns="0" rIns="0" bIns="0" rtlCol="0" anchor="t"/>
          <a:lstStyle/>
          <a:p>
            <a:pPr algn="l" indent="0" marL="0">
              <a:lnSpc>
                <a:spcPts val="2300"/>
              </a:lnSpc>
              <a:buNone/>
            </a:pPr>
            <a:r>
              <a:rPr lang="en-US" sz="1450" dirty="0">
                <a:solidFill>
                  <a:srgbClr val="2C3249"/>
                </a:solidFill>
                <a:latin typeface="Martel Sans" pitchFamily="34" charset="0"/>
                <a:ea typeface="Martel Sans" pitchFamily="34" charset="-122"/>
                <a:cs typeface="Martel Sans" pitchFamily="34" charset="-120"/>
              </a:rPr>
              <a:t>Cleaning, transforming, and preparing data for model training, including text normalization, feature extraction, and image resizing.</a:t>
            </a:r>
            <a:endParaRPr lang="en-US" sz="1450" dirty="0"/>
          </a:p>
        </p:txBody>
      </p:sp>
      <p:sp>
        <p:nvSpPr>
          <p:cNvPr id="14" name="Shape 12"/>
          <p:cNvSpPr/>
          <p:nvPr/>
        </p:nvSpPr>
        <p:spPr>
          <a:xfrm>
            <a:off x="6483310" y="3839170"/>
            <a:ext cx="646867" cy="22860"/>
          </a:xfrm>
          <a:prstGeom prst="roundRect">
            <a:avLst>
              <a:gd name="adj" fmla="val 339588"/>
            </a:avLst>
          </a:prstGeom>
          <a:solidFill>
            <a:srgbClr val="C5D2CF"/>
          </a:solidFill>
          <a:ln/>
        </p:spPr>
      </p:sp>
      <p:sp>
        <p:nvSpPr>
          <p:cNvPr id="15" name="Shape 13"/>
          <p:cNvSpPr/>
          <p:nvPr/>
        </p:nvSpPr>
        <p:spPr>
          <a:xfrm>
            <a:off x="7107317" y="3642717"/>
            <a:ext cx="415766" cy="415766"/>
          </a:xfrm>
          <a:prstGeom prst="roundRect">
            <a:avLst>
              <a:gd name="adj" fmla="val 18672"/>
            </a:avLst>
          </a:prstGeom>
          <a:solidFill>
            <a:srgbClr val="DFECE9"/>
          </a:solidFill>
          <a:ln w="7620">
            <a:solidFill>
              <a:srgbClr val="C5D2CF"/>
            </a:solidFill>
            <a:prstDash val="solid"/>
          </a:ln>
        </p:spPr>
      </p:sp>
      <p:sp>
        <p:nvSpPr>
          <p:cNvPr id="16" name="Text 14"/>
          <p:cNvSpPr/>
          <p:nvPr/>
        </p:nvSpPr>
        <p:spPr>
          <a:xfrm>
            <a:off x="7243882" y="3711892"/>
            <a:ext cx="142518" cy="277297"/>
          </a:xfrm>
          <a:prstGeom prst="rect">
            <a:avLst/>
          </a:prstGeom>
          <a:noFill/>
          <a:ln/>
        </p:spPr>
        <p:txBody>
          <a:bodyPr wrap="none" lIns="0" tIns="0" rIns="0" bIns="0" rtlCol="0" anchor="t"/>
          <a:lstStyle/>
          <a:p>
            <a:pPr algn="ctr" indent="0" marL="0">
              <a:lnSpc>
                <a:spcPts val="2150"/>
              </a:lnSpc>
              <a:buNone/>
            </a:pPr>
            <a:r>
              <a:rPr lang="en-US" sz="2150" dirty="0">
                <a:solidFill>
                  <a:srgbClr val="2C3249"/>
                </a:solidFill>
                <a:latin typeface="Kanit Light" pitchFamily="34" charset="0"/>
                <a:ea typeface="Kanit Light" pitchFamily="34" charset="-122"/>
                <a:cs typeface="Kanit Light" pitchFamily="34" charset="-120"/>
              </a:rPr>
              <a:t>3</a:t>
            </a:r>
            <a:endParaRPr lang="en-US" sz="2150" dirty="0"/>
          </a:p>
        </p:txBody>
      </p:sp>
      <p:sp>
        <p:nvSpPr>
          <p:cNvPr id="17" name="Text 15"/>
          <p:cNvSpPr/>
          <p:nvPr/>
        </p:nvSpPr>
        <p:spPr>
          <a:xfrm>
            <a:off x="3988237" y="3619619"/>
            <a:ext cx="2310408" cy="288846"/>
          </a:xfrm>
          <a:prstGeom prst="rect">
            <a:avLst/>
          </a:prstGeom>
          <a:noFill/>
          <a:ln/>
        </p:spPr>
        <p:txBody>
          <a:bodyPr wrap="none" lIns="0" tIns="0" rIns="0" bIns="0" rtlCol="0" anchor="t"/>
          <a:lstStyle/>
          <a:p>
            <a:pPr algn="r" indent="0" marL="0">
              <a:lnSpc>
                <a:spcPts val="2250"/>
              </a:lnSpc>
              <a:buNone/>
            </a:pPr>
            <a:r>
              <a:rPr lang="en-US" sz="1800" dirty="0">
                <a:solidFill>
                  <a:srgbClr val="2C3249"/>
                </a:solidFill>
                <a:latin typeface="Kanit Light" pitchFamily="34" charset="0"/>
                <a:ea typeface="Kanit Light" pitchFamily="34" charset="-122"/>
                <a:cs typeface="Kanit Light" pitchFamily="34" charset="-120"/>
              </a:rPr>
              <a:t>Model Selection</a:t>
            </a:r>
            <a:endParaRPr lang="en-US" sz="1800" dirty="0"/>
          </a:p>
        </p:txBody>
      </p:sp>
      <p:sp>
        <p:nvSpPr>
          <p:cNvPr id="18" name="Text 16"/>
          <p:cNvSpPr/>
          <p:nvPr/>
        </p:nvSpPr>
        <p:spPr>
          <a:xfrm>
            <a:off x="646867" y="4019312"/>
            <a:ext cx="5651778" cy="886897"/>
          </a:xfrm>
          <a:prstGeom prst="rect">
            <a:avLst/>
          </a:prstGeom>
          <a:noFill/>
          <a:ln/>
        </p:spPr>
        <p:txBody>
          <a:bodyPr wrap="square" lIns="0" tIns="0" rIns="0" bIns="0" rtlCol="0" anchor="t"/>
          <a:lstStyle/>
          <a:p>
            <a:pPr algn="r" indent="0" marL="0">
              <a:lnSpc>
                <a:spcPts val="2300"/>
              </a:lnSpc>
              <a:buNone/>
            </a:pPr>
            <a:r>
              <a:rPr lang="en-US" sz="1450" dirty="0">
                <a:solidFill>
                  <a:srgbClr val="2C3249"/>
                </a:solidFill>
                <a:latin typeface="Martel Sans" pitchFamily="34" charset="0"/>
                <a:ea typeface="Martel Sans" pitchFamily="34" charset="-122"/>
                <a:cs typeface="Martel Sans" pitchFamily="34" charset="-120"/>
              </a:rPr>
              <a:t>Choosing appropriate ML or deep learning algorithms, considering factors such as data size, complexity, and desired performance.</a:t>
            </a:r>
            <a:endParaRPr lang="en-US" sz="1450" dirty="0"/>
          </a:p>
        </p:txBody>
      </p:sp>
      <p:sp>
        <p:nvSpPr>
          <p:cNvPr id="19" name="Shape 17"/>
          <p:cNvSpPr/>
          <p:nvPr/>
        </p:nvSpPr>
        <p:spPr>
          <a:xfrm>
            <a:off x="7500223" y="4759643"/>
            <a:ext cx="646867" cy="22860"/>
          </a:xfrm>
          <a:prstGeom prst="roundRect">
            <a:avLst>
              <a:gd name="adj" fmla="val 339588"/>
            </a:avLst>
          </a:prstGeom>
          <a:solidFill>
            <a:srgbClr val="C5D2CF"/>
          </a:solidFill>
          <a:ln/>
        </p:spPr>
      </p:sp>
      <p:sp>
        <p:nvSpPr>
          <p:cNvPr id="20" name="Shape 18"/>
          <p:cNvSpPr/>
          <p:nvPr/>
        </p:nvSpPr>
        <p:spPr>
          <a:xfrm>
            <a:off x="7107317" y="4563189"/>
            <a:ext cx="415766" cy="415766"/>
          </a:xfrm>
          <a:prstGeom prst="roundRect">
            <a:avLst>
              <a:gd name="adj" fmla="val 18672"/>
            </a:avLst>
          </a:prstGeom>
          <a:solidFill>
            <a:srgbClr val="DFECE9"/>
          </a:solidFill>
          <a:ln w="7620">
            <a:solidFill>
              <a:srgbClr val="C5D2CF"/>
            </a:solidFill>
            <a:prstDash val="solid"/>
          </a:ln>
        </p:spPr>
      </p:sp>
      <p:sp>
        <p:nvSpPr>
          <p:cNvPr id="21" name="Text 19"/>
          <p:cNvSpPr/>
          <p:nvPr/>
        </p:nvSpPr>
        <p:spPr>
          <a:xfrm>
            <a:off x="7240191" y="4632365"/>
            <a:ext cx="150019" cy="277297"/>
          </a:xfrm>
          <a:prstGeom prst="rect">
            <a:avLst/>
          </a:prstGeom>
          <a:noFill/>
          <a:ln/>
        </p:spPr>
        <p:txBody>
          <a:bodyPr wrap="none" lIns="0" tIns="0" rIns="0" bIns="0" rtlCol="0" anchor="t"/>
          <a:lstStyle/>
          <a:p>
            <a:pPr algn="ctr" indent="0" marL="0">
              <a:lnSpc>
                <a:spcPts val="2150"/>
              </a:lnSpc>
              <a:buNone/>
            </a:pPr>
            <a:r>
              <a:rPr lang="en-US" sz="2150" dirty="0">
                <a:solidFill>
                  <a:srgbClr val="2C3249"/>
                </a:solidFill>
                <a:latin typeface="Kanit Light" pitchFamily="34" charset="0"/>
                <a:ea typeface="Kanit Light" pitchFamily="34" charset="-122"/>
                <a:cs typeface="Kanit Light" pitchFamily="34" charset="-120"/>
              </a:rPr>
              <a:t>4</a:t>
            </a:r>
            <a:endParaRPr lang="en-US" sz="2150" dirty="0"/>
          </a:p>
        </p:txBody>
      </p:sp>
      <p:sp>
        <p:nvSpPr>
          <p:cNvPr id="22" name="Text 20"/>
          <p:cNvSpPr/>
          <p:nvPr/>
        </p:nvSpPr>
        <p:spPr>
          <a:xfrm>
            <a:off x="8331756" y="4540091"/>
            <a:ext cx="2310408" cy="288846"/>
          </a:xfrm>
          <a:prstGeom prst="rect">
            <a:avLst/>
          </a:prstGeom>
          <a:noFill/>
          <a:ln/>
        </p:spPr>
        <p:txBody>
          <a:bodyPr wrap="none" lIns="0" tIns="0" rIns="0" bIns="0" rtlCol="0" anchor="t"/>
          <a:lstStyle/>
          <a:p>
            <a:pPr algn="l" indent="0" marL="0">
              <a:lnSpc>
                <a:spcPts val="2250"/>
              </a:lnSpc>
              <a:buNone/>
            </a:pPr>
            <a:r>
              <a:rPr lang="en-US" sz="1800" dirty="0">
                <a:solidFill>
                  <a:srgbClr val="2C3249"/>
                </a:solidFill>
                <a:latin typeface="Kanit Light" pitchFamily="34" charset="0"/>
                <a:ea typeface="Kanit Light" pitchFamily="34" charset="-122"/>
                <a:cs typeface="Kanit Light" pitchFamily="34" charset="-120"/>
              </a:rPr>
              <a:t>Model Training</a:t>
            </a:r>
            <a:endParaRPr lang="en-US" sz="1800" dirty="0"/>
          </a:p>
        </p:txBody>
      </p:sp>
      <p:sp>
        <p:nvSpPr>
          <p:cNvPr id="23" name="Text 21"/>
          <p:cNvSpPr/>
          <p:nvPr/>
        </p:nvSpPr>
        <p:spPr>
          <a:xfrm>
            <a:off x="8331756" y="4939784"/>
            <a:ext cx="5651778" cy="591264"/>
          </a:xfrm>
          <a:prstGeom prst="rect">
            <a:avLst/>
          </a:prstGeom>
          <a:noFill/>
          <a:ln/>
        </p:spPr>
        <p:txBody>
          <a:bodyPr wrap="square" lIns="0" tIns="0" rIns="0" bIns="0" rtlCol="0" anchor="t"/>
          <a:lstStyle/>
          <a:p>
            <a:pPr algn="l" indent="0" marL="0">
              <a:lnSpc>
                <a:spcPts val="2300"/>
              </a:lnSpc>
              <a:buNone/>
            </a:pPr>
            <a:r>
              <a:rPr lang="en-US" sz="1450" dirty="0">
                <a:solidFill>
                  <a:srgbClr val="2C3249"/>
                </a:solidFill>
                <a:latin typeface="Martel Sans" pitchFamily="34" charset="0"/>
                <a:ea typeface="Martel Sans" pitchFamily="34" charset="-122"/>
                <a:cs typeface="Martel Sans" pitchFamily="34" charset="-120"/>
              </a:rPr>
              <a:t>Training the chosen model using the prepared data, optimizing hyperparameters to achieve high accuracy and performance.</a:t>
            </a:r>
            <a:endParaRPr lang="en-US" sz="1450" dirty="0"/>
          </a:p>
        </p:txBody>
      </p:sp>
      <p:sp>
        <p:nvSpPr>
          <p:cNvPr id="24" name="Shape 22"/>
          <p:cNvSpPr/>
          <p:nvPr/>
        </p:nvSpPr>
        <p:spPr>
          <a:xfrm>
            <a:off x="6483310" y="5680115"/>
            <a:ext cx="646867" cy="22860"/>
          </a:xfrm>
          <a:prstGeom prst="roundRect">
            <a:avLst>
              <a:gd name="adj" fmla="val 339588"/>
            </a:avLst>
          </a:prstGeom>
          <a:solidFill>
            <a:srgbClr val="C5D2CF"/>
          </a:solidFill>
          <a:ln/>
        </p:spPr>
      </p:sp>
      <p:sp>
        <p:nvSpPr>
          <p:cNvPr id="25" name="Shape 23"/>
          <p:cNvSpPr/>
          <p:nvPr/>
        </p:nvSpPr>
        <p:spPr>
          <a:xfrm>
            <a:off x="7107317" y="5483662"/>
            <a:ext cx="415766" cy="415766"/>
          </a:xfrm>
          <a:prstGeom prst="roundRect">
            <a:avLst>
              <a:gd name="adj" fmla="val 18672"/>
            </a:avLst>
          </a:prstGeom>
          <a:solidFill>
            <a:srgbClr val="DFECE9"/>
          </a:solidFill>
          <a:ln w="7620">
            <a:solidFill>
              <a:srgbClr val="C5D2CF"/>
            </a:solidFill>
            <a:prstDash val="solid"/>
          </a:ln>
        </p:spPr>
      </p:sp>
      <p:sp>
        <p:nvSpPr>
          <p:cNvPr id="26" name="Text 24"/>
          <p:cNvSpPr/>
          <p:nvPr/>
        </p:nvSpPr>
        <p:spPr>
          <a:xfrm>
            <a:off x="7244239" y="5552837"/>
            <a:ext cx="141923" cy="277297"/>
          </a:xfrm>
          <a:prstGeom prst="rect">
            <a:avLst/>
          </a:prstGeom>
          <a:noFill/>
          <a:ln/>
        </p:spPr>
        <p:txBody>
          <a:bodyPr wrap="none" lIns="0" tIns="0" rIns="0" bIns="0" rtlCol="0" anchor="t"/>
          <a:lstStyle/>
          <a:p>
            <a:pPr algn="ctr" indent="0" marL="0">
              <a:lnSpc>
                <a:spcPts val="2150"/>
              </a:lnSpc>
              <a:buNone/>
            </a:pPr>
            <a:r>
              <a:rPr lang="en-US" sz="2150" dirty="0">
                <a:solidFill>
                  <a:srgbClr val="2C3249"/>
                </a:solidFill>
                <a:latin typeface="Kanit Light" pitchFamily="34" charset="0"/>
                <a:ea typeface="Kanit Light" pitchFamily="34" charset="-122"/>
                <a:cs typeface="Kanit Light" pitchFamily="34" charset="-120"/>
              </a:rPr>
              <a:t>5</a:t>
            </a:r>
            <a:endParaRPr lang="en-US" sz="2150" dirty="0"/>
          </a:p>
        </p:txBody>
      </p:sp>
      <p:sp>
        <p:nvSpPr>
          <p:cNvPr id="27" name="Text 25"/>
          <p:cNvSpPr/>
          <p:nvPr/>
        </p:nvSpPr>
        <p:spPr>
          <a:xfrm>
            <a:off x="3988237" y="5460563"/>
            <a:ext cx="2310408" cy="288846"/>
          </a:xfrm>
          <a:prstGeom prst="rect">
            <a:avLst/>
          </a:prstGeom>
          <a:noFill/>
          <a:ln/>
        </p:spPr>
        <p:txBody>
          <a:bodyPr wrap="none" lIns="0" tIns="0" rIns="0" bIns="0" rtlCol="0" anchor="t"/>
          <a:lstStyle/>
          <a:p>
            <a:pPr algn="r" indent="0" marL="0">
              <a:lnSpc>
                <a:spcPts val="2250"/>
              </a:lnSpc>
              <a:buNone/>
            </a:pPr>
            <a:r>
              <a:rPr lang="en-US" sz="1800" dirty="0">
                <a:solidFill>
                  <a:srgbClr val="2C3249"/>
                </a:solidFill>
                <a:latin typeface="Kanit Light" pitchFamily="34" charset="0"/>
                <a:ea typeface="Kanit Light" pitchFamily="34" charset="-122"/>
                <a:cs typeface="Kanit Light" pitchFamily="34" charset="-120"/>
              </a:rPr>
              <a:t>Model Evaluation</a:t>
            </a:r>
            <a:endParaRPr lang="en-US" sz="1800" dirty="0"/>
          </a:p>
        </p:txBody>
      </p:sp>
      <p:sp>
        <p:nvSpPr>
          <p:cNvPr id="28" name="Text 26"/>
          <p:cNvSpPr/>
          <p:nvPr/>
        </p:nvSpPr>
        <p:spPr>
          <a:xfrm>
            <a:off x="646867" y="5860256"/>
            <a:ext cx="5651778" cy="591264"/>
          </a:xfrm>
          <a:prstGeom prst="rect">
            <a:avLst/>
          </a:prstGeom>
          <a:noFill/>
          <a:ln/>
        </p:spPr>
        <p:txBody>
          <a:bodyPr wrap="square" lIns="0" tIns="0" rIns="0" bIns="0" rtlCol="0" anchor="t"/>
          <a:lstStyle/>
          <a:p>
            <a:pPr algn="r" indent="0" marL="0">
              <a:lnSpc>
                <a:spcPts val="2300"/>
              </a:lnSpc>
              <a:buNone/>
            </a:pPr>
            <a:r>
              <a:rPr lang="en-US" sz="1450" dirty="0">
                <a:solidFill>
                  <a:srgbClr val="2C3249"/>
                </a:solidFill>
                <a:latin typeface="Martel Sans" pitchFamily="34" charset="0"/>
                <a:ea typeface="Martel Sans" pitchFamily="34" charset="-122"/>
                <a:cs typeface="Martel Sans" pitchFamily="34" charset="-120"/>
              </a:rPr>
              <a:t>Assessing the trained model's performance using relevant metrics, such as precision, recall, and F1-score.</a:t>
            </a:r>
            <a:endParaRPr lang="en-US" sz="1450" dirty="0"/>
          </a:p>
        </p:txBody>
      </p:sp>
      <p:sp>
        <p:nvSpPr>
          <p:cNvPr id="29" name="Shape 27"/>
          <p:cNvSpPr/>
          <p:nvPr/>
        </p:nvSpPr>
        <p:spPr>
          <a:xfrm>
            <a:off x="7500223" y="6511885"/>
            <a:ext cx="646867" cy="22860"/>
          </a:xfrm>
          <a:prstGeom prst="roundRect">
            <a:avLst>
              <a:gd name="adj" fmla="val 339588"/>
            </a:avLst>
          </a:prstGeom>
          <a:solidFill>
            <a:srgbClr val="C5D2CF"/>
          </a:solidFill>
          <a:ln/>
        </p:spPr>
      </p:sp>
      <p:sp>
        <p:nvSpPr>
          <p:cNvPr id="30" name="Shape 28"/>
          <p:cNvSpPr/>
          <p:nvPr/>
        </p:nvSpPr>
        <p:spPr>
          <a:xfrm>
            <a:off x="7107317" y="6315432"/>
            <a:ext cx="415766" cy="415766"/>
          </a:xfrm>
          <a:prstGeom prst="roundRect">
            <a:avLst>
              <a:gd name="adj" fmla="val 18672"/>
            </a:avLst>
          </a:prstGeom>
          <a:solidFill>
            <a:srgbClr val="DFECE9"/>
          </a:solidFill>
          <a:ln w="7620">
            <a:solidFill>
              <a:srgbClr val="C5D2CF"/>
            </a:solidFill>
            <a:prstDash val="solid"/>
          </a:ln>
        </p:spPr>
      </p:sp>
      <p:sp>
        <p:nvSpPr>
          <p:cNvPr id="31" name="Text 29"/>
          <p:cNvSpPr/>
          <p:nvPr/>
        </p:nvSpPr>
        <p:spPr>
          <a:xfrm>
            <a:off x="7236262" y="6384608"/>
            <a:ext cx="157758" cy="277297"/>
          </a:xfrm>
          <a:prstGeom prst="rect">
            <a:avLst/>
          </a:prstGeom>
          <a:noFill/>
          <a:ln/>
        </p:spPr>
        <p:txBody>
          <a:bodyPr wrap="none" lIns="0" tIns="0" rIns="0" bIns="0" rtlCol="0" anchor="t"/>
          <a:lstStyle/>
          <a:p>
            <a:pPr algn="ctr" indent="0" marL="0">
              <a:lnSpc>
                <a:spcPts val="2150"/>
              </a:lnSpc>
              <a:buNone/>
            </a:pPr>
            <a:r>
              <a:rPr lang="en-US" sz="2150" dirty="0">
                <a:solidFill>
                  <a:srgbClr val="2C3249"/>
                </a:solidFill>
                <a:latin typeface="Kanit Light" pitchFamily="34" charset="0"/>
                <a:ea typeface="Kanit Light" pitchFamily="34" charset="-122"/>
                <a:cs typeface="Kanit Light" pitchFamily="34" charset="-120"/>
              </a:rPr>
              <a:t>6</a:t>
            </a:r>
            <a:endParaRPr lang="en-US" sz="2150" dirty="0"/>
          </a:p>
        </p:txBody>
      </p:sp>
      <p:sp>
        <p:nvSpPr>
          <p:cNvPr id="32" name="Text 30"/>
          <p:cNvSpPr/>
          <p:nvPr/>
        </p:nvSpPr>
        <p:spPr>
          <a:xfrm>
            <a:off x="8331756" y="6292334"/>
            <a:ext cx="2310408" cy="288846"/>
          </a:xfrm>
          <a:prstGeom prst="rect">
            <a:avLst/>
          </a:prstGeom>
          <a:noFill/>
          <a:ln/>
        </p:spPr>
        <p:txBody>
          <a:bodyPr wrap="none" lIns="0" tIns="0" rIns="0" bIns="0" rtlCol="0" anchor="t"/>
          <a:lstStyle/>
          <a:p>
            <a:pPr algn="l" indent="0" marL="0">
              <a:lnSpc>
                <a:spcPts val="2250"/>
              </a:lnSpc>
              <a:buNone/>
            </a:pPr>
            <a:r>
              <a:rPr lang="en-US" sz="1800" dirty="0">
                <a:solidFill>
                  <a:srgbClr val="2C3249"/>
                </a:solidFill>
                <a:latin typeface="Kanit Light" pitchFamily="34" charset="0"/>
                <a:ea typeface="Kanit Light" pitchFamily="34" charset="-122"/>
                <a:cs typeface="Kanit Light" pitchFamily="34" charset="-120"/>
              </a:rPr>
              <a:t>Model Deployment</a:t>
            </a:r>
            <a:endParaRPr lang="en-US" sz="1800" dirty="0"/>
          </a:p>
        </p:txBody>
      </p:sp>
      <p:sp>
        <p:nvSpPr>
          <p:cNvPr id="33" name="Text 31"/>
          <p:cNvSpPr/>
          <p:nvPr/>
        </p:nvSpPr>
        <p:spPr>
          <a:xfrm>
            <a:off x="8331756" y="6692027"/>
            <a:ext cx="5651778" cy="591264"/>
          </a:xfrm>
          <a:prstGeom prst="rect">
            <a:avLst/>
          </a:prstGeom>
          <a:noFill/>
          <a:ln/>
        </p:spPr>
        <p:txBody>
          <a:bodyPr wrap="square" lIns="0" tIns="0" rIns="0" bIns="0" rtlCol="0" anchor="t"/>
          <a:lstStyle/>
          <a:p>
            <a:pPr algn="l" indent="0" marL="0">
              <a:lnSpc>
                <a:spcPts val="2300"/>
              </a:lnSpc>
              <a:buNone/>
            </a:pPr>
            <a:r>
              <a:rPr lang="en-US" sz="1450" dirty="0">
                <a:solidFill>
                  <a:srgbClr val="2C3249"/>
                </a:solidFill>
                <a:latin typeface="Martel Sans" pitchFamily="34" charset="0"/>
                <a:ea typeface="Martel Sans" pitchFamily="34" charset="-122"/>
                <a:cs typeface="Martel Sans" pitchFamily="34" charset="-120"/>
              </a:rPr>
              <a:t>Integrating the trained model into the e-commerce platform for real-time product categorization and recommendation systems.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7708" y="613767"/>
            <a:ext cx="7728585" cy="1263729"/>
          </a:xfrm>
          <a:prstGeom prst="rect">
            <a:avLst/>
          </a:prstGeom>
          <a:noFill/>
          <a:ln/>
        </p:spPr>
        <p:txBody>
          <a:bodyPr wrap="square" lIns="0" tIns="0" rIns="0" bIns="0" rtlCol="0" anchor="t"/>
          <a:lstStyle/>
          <a:p>
            <a:pPr indent="0" marL="0">
              <a:lnSpc>
                <a:spcPts val="4950"/>
              </a:lnSpc>
              <a:buNone/>
            </a:pPr>
            <a:r>
              <a:rPr lang="en-US" sz="3950" dirty="0">
                <a:solidFill>
                  <a:srgbClr val="272D45"/>
                </a:solidFill>
                <a:latin typeface="Kanit Light" pitchFamily="34" charset="0"/>
                <a:ea typeface="Kanit Light" pitchFamily="34" charset="-122"/>
                <a:cs typeface="Kanit Light" pitchFamily="34" charset="-120"/>
              </a:rPr>
              <a:t>Incorporating Multimodal Data for Improved Accuracy</a:t>
            </a:r>
            <a:endParaRPr lang="en-US" sz="3950" dirty="0"/>
          </a:p>
        </p:txBody>
      </p:sp>
      <p:pic>
        <p:nvPicPr>
          <p:cNvPr id="4" name="Image 1" descr="preencoded.png">    </p:cNvPr>
          <p:cNvPicPr>
            <a:picLocks noChangeAspect="1"/>
          </p:cNvPicPr>
          <p:nvPr/>
        </p:nvPicPr>
        <p:blipFill>
          <a:blip r:embed="rId2"/>
          <a:stretch>
            <a:fillRect/>
          </a:stretch>
        </p:blipFill>
        <p:spPr>
          <a:xfrm>
            <a:off x="707708" y="2180749"/>
            <a:ext cx="1010960" cy="1811655"/>
          </a:xfrm>
          <a:prstGeom prst="rect">
            <a:avLst/>
          </a:prstGeom>
        </p:spPr>
      </p:pic>
      <p:sp>
        <p:nvSpPr>
          <p:cNvPr id="5" name="Text 1"/>
          <p:cNvSpPr/>
          <p:nvPr/>
        </p:nvSpPr>
        <p:spPr>
          <a:xfrm>
            <a:off x="2021919" y="2382917"/>
            <a:ext cx="2527578" cy="315873"/>
          </a:xfrm>
          <a:prstGeom prst="rect">
            <a:avLst/>
          </a:prstGeom>
          <a:noFill/>
          <a:ln/>
        </p:spPr>
        <p:txBody>
          <a:bodyPr wrap="none" lIns="0" tIns="0" rIns="0" bIns="0" rtlCol="0" anchor="t"/>
          <a:lstStyle/>
          <a:p>
            <a:pPr algn="l" indent="0" marL="0">
              <a:lnSpc>
                <a:spcPts val="2450"/>
              </a:lnSpc>
              <a:buNone/>
            </a:pPr>
            <a:r>
              <a:rPr lang="en-US" sz="1950" dirty="0">
                <a:solidFill>
                  <a:srgbClr val="2C3249"/>
                </a:solidFill>
                <a:latin typeface="Kanit Light" pitchFamily="34" charset="0"/>
                <a:ea typeface="Kanit Light" pitchFamily="34" charset="-122"/>
                <a:cs typeface="Kanit Light" pitchFamily="34" charset="-120"/>
              </a:rPr>
              <a:t>Image Recognition</a:t>
            </a:r>
            <a:endParaRPr lang="en-US" sz="1950" dirty="0"/>
          </a:p>
        </p:txBody>
      </p:sp>
      <p:sp>
        <p:nvSpPr>
          <p:cNvPr id="6" name="Text 2"/>
          <p:cNvSpPr/>
          <p:nvPr/>
        </p:nvSpPr>
        <p:spPr>
          <a:xfrm>
            <a:off x="2021919" y="2820114"/>
            <a:ext cx="6414373" cy="970121"/>
          </a:xfrm>
          <a:prstGeom prst="rect">
            <a:avLst/>
          </a:prstGeom>
          <a:noFill/>
          <a:ln/>
        </p:spPr>
        <p:txBody>
          <a:bodyPr wrap="square" lIns="0" tIns="0" rIns="0" bIns="0" rtlCol="0" anchor="t"/>
          <a:lstStyle/>
          <a:p>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Extracting features from product images using deep learning models, such as Convolutional Neural Networks (CNNs), to identify objects, shapes, and patterns.</a:t>
            </a:r>
            <a:endParaRPr lang="en-US" sz="1550" dirty="0"/>
          </a:p>
        </p:txBody>
      </p:sp>
      <p:pic>
        <p:nvPicPr>
          <p:cNvPr id="7" name="Image 2" descr="preencoded.png">    </p:cNvPr>
          <p:cNvPicPr>
            <a:picLocks noChangeAspect="1"/>
          </p:cNvPicPr>
          <p:nvPr/>
        </p:nvPicPr>
        <p:blipFill>
          <a:blip r:embed="rId3"/>
          <a:stretch>
            <a:fillRect/>
          </a:stretch>
        </p:blipFill>
        <p:spPr>
          <a:xfrm>
            <a:off x="707708" y="3992404"/>
            <a:ext cx="1010960" cy="1811655"/>
          </a:xfrm>
          <a:prstGeom prst="rect">
            <a:avLst/>
          </a:prstGeom>
        </p:spPr>
      </p:pic>
      <p:sp>
        <p:nvSpPr>
          <p:cNvPr id="8" name="Text 3"/>
          <p:cNvSpPr/>
          <p:nvPr/>
        </p:nvSpPr>
        <p:spPr>
          <a:xfrm>
            <a:off x="2021919" y="4194572"/>
            <a:ext cx="2527578" cy="315873"/>
          </a:xfrm>
          <a:prstGeom prst="rect">
            <a:avLst/>
          </a:prstGeom>
          <a:noFill/>
          <a:ln/>
        </p:spPr>
        <p:txBody>
          <a:bodyPr wrap="none" lIns="0" tIns="0" rIns="0" bIns="0" rtlCol="0" anchor="t"/>
          <a:lstStyle/>
          <a:p>
            <a:pPr algn="l" indent="0" marL="0">
              <a:lnSpc>
                <a:spcPts val="2450"/>
              </a:lnSpc>
              <a:buNone/>
            </a:pPr>
            <a:r>
              <a:rPr lang="en-US" sz="1950" dirty="0">
                <a:solidFill>
                  <a:srgbClr val="2C3249"/>
                </a:solidFill>
                <a:latin typeface="Kanit Light" pitchFamily="34" charset="0"/>
                <a:ea typeface="Kanit Light" pitchFamily="34" charset="-122"/>
                <a:cs typeface="Kanit Light" pitchFamily="34" charset="-120"/>
              </a:rPr>
              <a:t>Text Processing</a:t>
            </a:r>
            <a:endParaRPr lang="en-US" sz="1950" dirty="0"/>
          </a:p>
        </p:txBody>
      </p:sp>
      <p:sp>
        <p:nvSpPr>
          <p:cNvPr id="9" name="Text 4"/>
          <p:cNvSpPr/>
          <p:nvPr/>
        </p:nvSpPr>
        <p:spPr>
          <a:xfrm>
            <a:off x="2021919" y="4631769"/>
            <a:ext cx="6414373" cy="970121"/>
          </a:xfrm>
          <a:prstGeom prst="rect">
            <a:avLst/>
          </a:prstGeom>
          <a:noFill/>
          <a:ln/>
        </p:spPr>
        <p:txBody>
          <a:bodyPr wrap="square" lIns="0" tIns="0" rIns="0" bIns="0" rtlCol="0" anchor="t"/>
          <a:lstStyle/>
          <a:p>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Analyzing product descriptions and user reviews using Natural Language Processing (NLP) techniques, such as word embedding and sentiment analysis, to understand textual content.</a:t>
            </a:r>
            <a:endParaRPr lang="en-US" sz="1550" dirty="0"/>
          </a:p>
        </p:txBody>
      </p:sp>
      <p:pic>
        <p:nvPicPr>
          <p:cNvPr id="10" name="Image 3" descr="preencoded.png">    </p:cNvPr>
          <p:cNvPicPr>
            <a:picLocks noChangeAspect="1"/>
          </p:cNvPicPr>
          <p:nvPr/>
        </p:nvPicPr>
        <p:blipFill>
          <a:blip r:embed="rId4"/>
          <a:stretch>
            <a:fillRect/>
          </a:stretch>
        </p:blipFill>
        <p:spPr>
          <a:xfrm>
            <a:off x="707708" y="5804059"/>
            <a:ext cx="1010960" cy="1811655"/>
          </a:xfrm>
          <a:prstGeom prst="rect">
            <a:avLst/>
          </a:prstGeom>
        </p:spPr>
      </p:pic>
      <p:sp>
        <p:nvSpPr>
          <p:cNvPr id="11" name="Text 5"/>
          <p:cNvSpPr/>
          <p:nvPr/>
        </p:nvSpPr>
        <p:spPr>
          <a:xfrm>
            <a:off x="2021919" y="6006227"/>
            <a:ext cx="2527578" cy="315873"/>
          </a:xfrm>
          <a:prstGeom prst="rect">
            <a:avLst/>
          </a:prstGeom>
          <a:noFill/>
          <a:ln/>
        </p:spPr>
        <p:txBody>
          <a:bodyPr wrap="none" lIns="0" tIns="0" rIns="0" bIns="0" rtlCol="0" anchor="t"/>
          <a:lstStyle/>
          <a:p>
            <a:pPr algn="l" indent="0" marL="0">
              <a:lnSpc>
                <a:spcPts val="2450"/>
              </a:lnSpc>
              <a:buNone/>
            </a:pPr>
            <a:r>
              <a:rPr lang="en-US" sz="1950" dirty="0">
                <a:solidFill>
                  <a:srgbClr val="2C3249"/>
                </a:solidFill>
                <a:latin typeface="Kanit Light" pitchFamily="34" charset="0"/>
                <a:ea typeface="Kanit Light" pitchFamily="34" charset="-122"/>
                <a:cs typeface="Kanit Light" pitchFamily="34" charset="-120"/>
              </a:rPr>
              <a:t>Fusion Techniques</a:t>
            </a:r>
            <a:endParaRPr lang="en-US" sz="1950" dirty="0"/>
          </a:p>
        </p:txBody>
      </p:sp>
      <p:sp>
        <p:nvSpPr>
          <p:cNvPr id="12" name="Text 6"/>
          <p:cNvSpPr/>
          <p:nvPr/>
        </p:nvSpPr>
        <p:spPr>
          <a:xfrm>
            <a:off x="2021919" y="6443424"/>
            <a:ext cx="6414373" cy="970121"/>
          </a:xfrm>
          <a:prstGeom prst="rect">
            <a:avLst/>
          </a:prstGeom>
          <a:noFill/>
          <a:ln/>
        </p:spPr>
        <p:txBody>
          <a:bodyPr wrap="square" lIns="0" tIns="0" rIns="0" bIns="0" rtlCol="0" anchor="t"/>
          <a:lstStyle/>
          <a:p>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Combining image and text features to create a more comprehensive representation of the product for improved categorization accuracy.</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2361" y="624245"/>
            <a:ext cx="13045678" cy="1414939"/>
          </a:xfrm>
          <a:prstGeom prst="rect">
            <a:avLst/>
          </a:prstGeom>
          <a:noFill/>
          <a:ln/>
        </p:spPr>
        <p:txBody>
          <a:bodyPr wrap="square" lIns="0" tIns="0" rIns="0" bIns="0" rtlCol="0" anchor="t"/>
          <a:lstStyle/>
          <a:p>
            <a:pPr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Hierarchical and Multi-level Categorization Approaches</a:t>
            </a:r>
            <a:endParaRPr lang="en-US" sz="4450" dirty="0"/>
          </a:p>
        </p:txBody>
      </p:sp>
      <p:pic>
        <p:nvPicPr>
          <p:cNvPr id="3" name="Image 0" descr="preencoded.png">    </p:cNvPr>
          <p:cNvPicPr>
            <a:picLocks noChangeAspect="1"/>
          </p:cNvPicPr>
          <p:nvPr/>
        </p:nvPicPr>
        <p:blipFill>
          <a:blip r:embed="rId1"/>
          <a:stretch>
            <a:fillRect/>
          </a:stretch>
        </p:blipFill>
        <p:spPr>
          <a:xfrm>
            <a:off x="2977396" y="2491978"/>
            <a:ext cx="2152531" cy="1666756"/>
          </a:xfrm>
          <a:prstGeom prst="rect">
            <a:avLst/>
          </a:prstGeom>
        </p:spPr>
      </p:pic>
      <p:sp>
        <p:nvSpPr>
          <p:cNvPr id="4" name="Text 1"/>
          <p:cNvSpPr/>
          <p:nvPr/>
        </p:nvSpPr>
        <p:spPr>
          <a:xfrm>
            <a:off x="4010620" y="3314938"/>
            <a:ext cx="86082" cy="452795"/>
          </a:xfrm>
          <a:prstGeom prst="rect">
            <a:avLst/>
          </a:prstGeom>
          <a:noFill/>
          <a:ln/>
        </p:spPr>
        <p:txBody>
          <a:bodyPr wrap="none" lIns="0" tIns="0" rIns="0" bIns="0" rtlCol="0" anchor="t"/>
          <a:lstStyle/>
          <a:p>
            <a:pPr algn="ctr" indent="0" marL="0">
              <a:lnSpc>
                <a:spcPts val="3550"/>
              </a:lnSpc>
              <a:buNone/>
            </a:pPr>
            <a:r>
              <a:rPr lang="en-US" sz="2200" dirty="0">
                <a:solidFill>
                  <a:srgbClr val="2C3249"/>
                </a:solidFill>
                <a:latin typeface="Kanit Light" pitchFamily="34" charset="0"/>
                <a:ea typeface="Kanit Light" pitchFamily="34" charset="-122"/>
                <a:cs typeface="Kanit Light" pitchFamily="34" charset="-120"/>
              </a:rPr>
              <a:t>1</a:t>
            </a:r>
            <a:endParaRPr lang="en-US" sz="2200" dirty="0"/>
          </a:p>
        </p:txBody>
      </p:sp>
      <p:sp>
        <p:nvSpPr>
          <p:cNvPr id="5" name="Text 2"/>
          <p:cNvSpPr/>
          <p:nvPr/>
        </p:nvSpPr>
        <p:spPr>
          <a:xfrm>
            <a:off x="5356265" y="2718316"/>
            <a:ext cx="2829997" cy="353735"/>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Top-level Categories</a:t>
            </a:r>
            <a:endParaRPr lang="en-US" sz="2200" dirty="0"/>
          </a:p>
        </p:txBody>
      </p:sp>
      <p:sp>
        <p:nvSpPr>
          <p:cNvPr id="6" name="Text 3"/>
          <p:cNvSpPr/>
          <p:nvPr/>
        </p:nvSpPr>
        <p:spPr>
          <a:xfrm>
            <a:off x="5356265" y="3207782"/>
            <a:ext cx="8255437" cy="724614"/>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Broad categories, such as "Electronics," "Clothing," or "Home &amp; Kitchen," provide initial filtering and navigation.</a:t>
            </a:r>
            <a:endParaRPr lang="en-US" sz="1750" dirty="0"/>
          </a:p>
        </p:txBody>
      </p:sp>
      <p:sp>
        <p:nvSpPr>
          <p:cNvPr id="7" name="Shape 4"/>
          <p:cNvSpPr/>
          <p:nvPr/>
        </p:nvSpPr>
        <p:spPr>
          <a:xfrm>
            <a:off x="5186482" y="4171712"/>
            <a:ext cx="8595003" cy="15240"/>
          </a:xfrm>
          <a:prstGeom prst="roundRect">
            <a:avLst>
              <a:gd name="adj" fmla="val 623958"/>
            </a:avLst>
          </a:prstGeom>
          <a:solidFill>
            <a:srgbClr val="C5D2CF"/>
          </a:solidFill>
          <a:ln/>
        </p:spPr>
      </p:sp>
      <p:pic>
        <p:nvPicPr>
          <p:cNvPr id="8" name="Image 1" descr="preencoded.png">    </p:cNvPr>
          <p:cNvPicPr>
            <a:picLocks noChangeAspect="1"/>
          </p:cNvPicPr>
          <p:nvPr/>
        </p:nvPicPr>
        <p:blipFill>
          <a:blip r:embed="rId2"/>
          <a:stretch>
            <a:fillRect/>
          </a:stretch>
        </p:blipFill>
        <p:spPr>
          <a:xfrm>
            <a:off x="1901190" y="4215289"/>
            <a:ext cx="4305062" cy="1666756"/>
          </a:xfrm>
          <a:prstGeom prst="rect">
            <a:avLst/>
          </a:prstGeom>
        </p:spPr>
      </p:pic>
      <p:sp>
        <p:nvSpPr>
          <p:cNvPr id="9" name="Text 5"/>
          <p:cNvSpPr/>
          <p:nvPr/>
        </p:nvSpPr>
        <p:spPr>
          <a:xfrm>
            <a:off x="3982045" y="4822269"/>
            <a:ext cx="143232" cy="452795"/>
          </a:xfrm>
          <a:prstGeom prst="rect">
            <a:avLst/>
          </a:prstGeom>
          <a:noFill/>
          <a:ln/>
        </p:spPr>
        <p:txBody>
          <a:bodyPr wrap="none" lIns="0" tIns="0" rIns="0" bIns="0" rtlCol="0" anchor="t"/>
          <a:lstStyle/>
          <a:p>
            <a:pPr algn="ctr" indent="0" marL="0">
              <a:lnSpc>
                <a:spcPts val="3550"/>
              </a:lnSpc>
              <a:buNone/>
            </a:pPr>
            <a:r>
              <a:rPr lang="en-US" sz="2200" dirty="0">
                <a:solidFill>
                  <a:srgbClr val="2C3249"/>
                </a:solidFill>
                <a:latin typeface="Kanit Light" pitchFamily="34" charset="0"/>
                <a:ea typeface="Kanit Light" pitchFamily="34" charset="-122"/>
                <a:cs typeface="Kanit Light" pitchFamily="34" charset="-120"/>
              </a:rPr>
              <a:t>2</a:t>
            </a:r>
            <a:endParaRPr lang="en-US" sz="2200" dirty="0"/>
          </a:p>
        </p:txBody>
      </p:sp>
      <p:sp>
        <p:nvSpPr>
          <p:cNvPr id="10" name="Text 6"/>
          <p:cNvSpPr/>
          <p:nvPr/>
        </p:nvSpPr>
        <p:spPr>
          <a:xfrm>
            <a:off x="6432590" y="4441627"/>
            <a:ext cx="2829997" cy="353735"/>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Subcategories</a:t>
            </a:r>
            <a:endParaRPr lang="en-US" sz="2200" dirty="0"/>
          </a:p>
        </p:txBody>
      </p:sp>
      <p:sp>
        <p:nvSpPr>
          <p:cNvPr id="11" name="Text 7"/>
          <p:cNvSpPr/>
          <p:nvPr/>
        </p:nvSpPr>
        <p:spPr>
          <a:xfrm>
            <a:off x="6432590" y="4931093"/>
            <a:ext cx="7179112" cy="724614"/>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More specific categories, such as "Smartphones" within "Electronics," allow users to refine their search.</a:t>
            </a:r>
            <a:endParaRPr lang="en-US" sz="1750" dirty="0"/>
          </a:p>
        </p:txBody>
      </p:sp>
      <p:sp>
        <p:nvSpPr>
          <p:cNvPr id="12" name="Shape 8"/>
          <p:cNvSpPr/>
          <p:nvPr/>
        </p:nvSpPr>
        <p:spPr>
          <a:xfrm>
            <a:off x="6262807" y="5895023"/>
            <a:ext cx="7518678" cy="15240"/>
          </a:xfrm>
          <a:prstGeom prst="roundRect">
            <a:avLst>
              <a:gd name="adj" fmla="val 623958"/>
            </a:avLst>
          </a:prstGeom>
          <a:solidFill>
            <a:srgbClr val="C5D2CF"/>
          </a:solidFill>
          <a:ln/>
        </p:spPr>
      </p:sp>
      <p:pic>
        <p:nvPicPr>
          <p:cNvPr id="13" name="Image 2" descr="preencoded.png">    </p:cNvPr>
          <p:cNvPicPr>
            <a:picLocks noChangeAspect="1"/>
          </p:cNvPicPr>
          <p:nvPr/>
        </p:nvPicPr>
        <p:blipFill>
          <a:blip r:embed="rId3"/>
          <a:stretch>
            <a:fillRect/>
          </a:stretch>
        </p:blipFill>
        <p:spPr>
          <a:xfrm>
            <a:off x="824865" y="5938599"/>
            <a:ext cx="6457593" cy="1666756"/>
          </a:xfrm>
          <a:prstGeom prst="rect">
            <a:avLst/>
          </a:prstGeom>
        </p:spPr>
      </p:pic>
      <p:sp>
        <p:nvSpPr>
          <p:cNvPr id="14" name="Text 9"/>
          <p:cNvSpPr/>
          <p:nvPr/>
        </p:nvSpPr>
        <p:spPr>
          <a:xfrm>
            <a:off x="3980855" y="6545580"/>
            <a:ext cx="145494" cy="452795"/>
          </a:xfrm>
          <a:prstGeom prst="rect">
            <a:avLst/>
          </a:prstGeom>
          <a:noFill/>
          <a:ln/>
        </p:spPr>
        <p:txBody>
          <a:bodyPr wrap="none" lIns="0" tIns="0" rIns="0" bIns="0" rtlCol="0" anchor="t"/>
          <a:lstStyle/>
          <a:p>
            <a:pPr algn="ctr" indent="0" marL="0">
              <a:lnSpc>
                <a:spcPts val="3550"/>
              </a:lnSpc>
              <a:buNone/>
            </a:pPr>
            <a:r>
              <a:rPr lang="en-US" sz="2200" dirty="0">
                <a:solidFill>
                  <a:srgbClr val="2C3249"/>
                </a:solidFill>
                <a:latin typeface="Kanit Light" pitchFamily="34" charset="0"/>
                <a:ea typeface="Kanit Light" pitchFamily="34" charset="-122"/>
                <a:cs typeface="Kanit Light" pitchFamily="34" charset="-120"/>
              </a:rPr>
              <a:t>3</a:t>
            </a:r>
            <a:endParaRPr lang="en-US" sz="2200" dirty="0"/>
          </a:p>
        </p:txBody>
      </p:sp>
      <p:sp>
        <p:nvSpPr>
          <p:cNvPr id="15" name="Text 10"/>
          <p:cNvSpPr/>
          <p:nvPr/>
        </p:nvSpPr>
        <p:spPr>
          <a:xfrm>
            <a:off x="7508796" y="6164937"/>
            <a:ext cx="2997041" cy="353735"/>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Fine-grained Categories</a:t>
            </a:r>
            <a:endParaRPr lang="en-US" sz="2200" dirty="0"/>
          </a:p>
        </p:txBody>
      </p:sp>
      <p:sp>
        <p:nvSpPr>
          <p:cNvPr id="16" name="Text 11"/>
          <p:cNvSpPr/>
          <p:nvPr/>
        </p:nvSpPr>
        <p:spPr>
          <a:xfrm>
            <a:off x="7508796" y="6654403"/>
            <a:ext cx="6102906" cy="724614"/>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Detailed categories, such as "Android Phones" under "Smartphones," provide precise product identification.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3053"/>
          </a:xfrm>
          <a:prstGeom prst="rect">
            <a:avLst/>
          </a:prstGeom>
        </p:spPr>
      </p:pic>
      <p:sp>
        <p:nvSpPr>
          <p:cNvPr id="3" name="Text 0"/>
          <p:cNvSpPr/>
          <p:nvPr/>
        </p:nvSpPr>
        <p:spPr>
          <a:xfrm>
            <a:off x="716875" y="563166"/>
            <a:ext cx="7710249" cy="1920240"/>
          </a:xfrm>
          <a:prstGeom prst="rect">
            <a:avLst/>
          </a:prstGeom>
          <a:noFill/>
          <a:ln/>
        </p:spPr>
        <p:txBody>
          <a:bodyPr wrap="square" lIns="0" tIns="0" rIns="0" bIns="0" rtlCol="0" anchor="t"/>
          <a:lstStyle/>
          <a:p>
            <a:pPr indent="0" marL="0">
              <a:lnSpc>
                <a:spcPts val="5000"/>
              </a:lnSpc>
              <a:buNone/>
            </a:pPr>
            <a:r>
              <a:rPr lang="en-US" sz="4000" dirty="0">
                <a:solidFill>
                  <a:srgbClr val="272D45"/>
                </a:solidFill>
                <a:latin typeface="Kanit Light" pitchFamily="34" charset="0"/>
                <a:ea typeface="Kanit Light" pitchFamily="34" charset="-122"/>
                <a:cs typeface="Kanit Light" pitchFamily="34" charset="-120"/>
              </a:rPr>
              <a:t>Evaluation Metrics and Benchmarking for Product Categorization Models</a:t>
            </a:r>
            <a:endParaRPr lang="en-US" sz="4000" dirty="0"/>
          </a:p>
        </p:txBody>
      </p:sp>
      <p:sp>
        <p:nvSpPr>
          <p:cNvPr id="4" name="Text 1"/>
          <p:cNvSpPr/>
          <p:nvPr/>
        </p:nvSpPr>
        <p:spPr>
          <a:xfrm>
            <a:off x="716875" y="2892981"/>
            <a:ext cx="3701534" cy="675918"/>
          </a:xfrm>
          <a:prstGeom prst="rect">
            <a:avLst/>
          </a:prstGeom>
          <a:noFill/>
          <a:ln/>
        </p:spPr>
        <p:txBody>
          <a:bodyPr wrap="none" lIns="0" tIns="0" rIns="0" bIns="0" rtlCol="0" anchor="t"/>
          <a:lstStyle/>
          <a:p>
            <a:pPr algn="ctr" indent="0" marL="0">
              <a:lnSpc>
                <a:spcPts val="5300"/>
              </a:lnSpc>
              <a:buNone/>
            </a:pPr>
            <a:r>
              <a:rPr lang="en-US" sz="5300" dirty="0">
                <a:solidFill>
                  <a:srgbClr val="2C3249"/>
                </a:solidFill>
                <a:latin typeface="Kanit Light" pitchFamily="34" charset="0"/>
                <a:ea typeface="Kanit Light" pitchFamily="34" charset="-122"/>
                <a:cs typeface="Kanit Light" pitchFamily="34" charset="-120"/>
              </a:rPr>
              <a:t>95%</a:t>
            </a:r>
            <a:endParaRPr lang="en-US" sz="5300" dirty="0"/>
          </a:p>
        </p:txBody>
      </p:sp>
      <p:sp>
        <p:nvSpPr>
          <p:cNvPr id="5" name="Text 2"/>
          <p:cNvSpPr/>
          <p:nvPr/>
        </p:nvSpPr>
        <p:spPr>
          <a:xfrm>
            <a:off x="1287423" y="3824883"/>
            <a:ext cx="2560320" cy="319921"/>
          </a:xfrm>
          <a:prstGeom prst="rect">
            <a:avLst/>
          </a:prstGeom>
          <a:noFill/>
          <a:ln/>
        </p:spPr>
        <p:txBody>
          <a:bodyPr wrap="none" lIns="0" tIns="0" rIns="0" bIns="0" rtlCol="0" anchor="t"/>
          <a:lstStyle/>
          <a:p>
            <a:pPr algn="ctr" indent="0" marL="0">
              <a:lnSpc>
                <a:spcPts val="2500"/>
              </a:lnSpc>
              <a:buNone/>
            </a:pPr>
            <a:r>
              <a:rPr lang="en-US" sz="2000" dirty="0">
                <a:solidFill>
                  <a:srgbClr val="2C3249"/>
                </a:solidFill>
                <a:latin typeface="Kanit Light" pitchFamily="34" charset="0"/>
                <a:ea typeface="Kanit Light" pitchFamily="34" charset="-122"/>
                <a:cs typeface="Kanit Light" pitchFamily="34" charset="-120"/>
              </a:rPr>
              <a:t>Precision</a:t>
            </a:r>
            <a:endParaRPr lang="en-US" sz="2000" dirty="0"/>
          </a:p>
        </p:txBody>
      </p:sp>
      <p:sp>
        <p:nvSpPr>
          <p:cNvPr id="6" name="Text 3"/>
          <p:cNvSpPr/>
          <p:nvPr/>
        </p:nvSpPr>
        <p:spPr>
          <a:xfrm>
            <a:off x="716875" y="4267676"/>
            <a:ext cx="3701534" cy="655320"/>
          </a:xfrm>
          <a:prstGeom prst="rect">
            <a:avLst/>
          </a:prstGeom>
          <a:noFill/>
          <a:ln/>
        </p:spPr>
        <p:txBody>
          <a:bodyPr wrap="square" lIns="0" tIns="0" rIns="0" bIns="0" rtlCol="0" anchor="t"/>
          <a:lstStyle/>
          <a:p>
            <a:pPr algn="ctr" indent="0" marL="0">
              <a:lnSpc>
                <a:spcPts val="2550"/>
              </a:lnSpc>
              <a:buNone/>
            </a:pPr>
            <a:r>
              <a:rPr lang="en-US" sz="1600" dirty="0">
                <a:solidFill>
                  <a:srgbClr val="2C3249"/>
                </a:solidFill>
                <a:latin typeface="Martel Sans" pitchFamily="34" charset="0"/>
                <a:ea typeface="Martel Sans" pitchFamily="34" charset="-122"/>
                <a:cs typeface="Martel Sans" pitchFamily="34" charset="-120"/>
              </a:rPr>
              <a:t>Measures the accuracy of the model's predictions.</a:t>
            </a:r>
            <a:endParaRPr lang="en-US" sz="1600" dirty="0"/>
          </a:p>
        </p:txBody>
      </p:sp>
      <p:sp>
        <p:nvSpPr>
          <p:cNvPr id="7" name="Text 4"/>
          <p:cNvSpPr/>
          <p:nvPr/>
        </p:nvSpPr>
        <p:spPr>
          <a:xfrm>
            <a:off x="4725591" y="2892981"/>
            <a:ext cx="3701534" cy="675918"/>
          </a:xfrm>
          <a:prstGeom prst="rect">
            <a:avLst/>
          </a:prstGeom>
          <a:noFill/>
          <a:ln/>
        </p:spPr>
        <p:txBody>
          <a:bodyPr wrap="none" lIns="0" tIns="0" rIns="0" bIns="0" rtlCol="0" anchor="t"/>
          <a:lstStyle/>
          <a:p>
            <a:pPr algn="ctr" indent="0" marL="0">
              <a:lnSpc>
                <a:spcPts val="5300"/>
              </a:lnSpc>
              <a:buNone/>
            </a:pPr>
            <a:r>
              <a:rPr lang="en-US" sz="5300" dirty="0">
                <a:solidFill>
                  <a:srgbClr val="2C3249"/>
                </a:solidFill>
                <a:latin typeface="Kanit Light" pitchFamily="34" charset="0"/>
                <a:ea typeface="Kanit Light" pitchFamily="34" charset="-122"/>
                <a:cs typeface="Kanit Light" pitchFamily="34" charset="-120"/>
              </a:rPr>
              <a:t>90%</a:t>
            </a:r>
            <a:endParaRPr lang="en-US" sz="5300" dirty="0"/>
          </a:p>
        </p:txBody>
      </p:sp>
      <p:sp>
        <p:nvSpPr>
          <p:cNvPr id="8" name="Text 5"/>
          <p:cNvSpPr/>
          <p:nvPr/>
        </p:nvSpPr>
        <p:spPr>
          <a:xfrm>
            <a:off x="5296138" y="3824883"/>
            <a:ext cx="2560320" cy="319921"/>
          </a:xfrm>
          <a:prstGeom prst="rect">
            <a:avLst/>
          </a:prstGeom>
          <a:noFill/>
          <a:ln/>
        </p:spPr>
        <p:txBody>
          <a:bodyPr wrap="none" lIns="0" tIns="0" rIns="0" bIns="0" rtlCol="0" anchor="t"/>
          <a:lstStyle/>
          <a:p>
            <a:pPr algn="ctr" indent="0" marL="0">
              <a:lnSpc>
                <a:spcPts val="2500"/>
              </a:lnSpc>
              <a:buNone/>
            </a:pPr>
            <a:r>
              <a:rPr lang="en-US" sz="2000" dirty="0">
                <a:solidFill>
                  <a:srgbClr val="2C3249"/>
                </a:solidFill>
                <a:latin typeface="Kanit Light" pitchFamily="34" charset="0"/>
                <a:ea typeface="Kanit Light" pitchFamily="34" charset="-122"/>
                <a:cs typeface="Kanit Light" pitchFamily="34" charset="-120"/>
              </a:rPr>
              <a:t>Recall</a:t>
            </a:r>
            <a:endParaRPr lang="en-US" sz="2000" dirty="0"/>
          </a:p>
        </p:txBody>
      </p:sp>
      <p:sp>
        <p:nvSpPr>
          <p:cNvPr id="9" name="Text 6"/>
          <p:cNvSpPr/>
          <p:nvPr/>
        </p:nvSpPr>
        <p:spPr>
          <a:xfrm>
            <a:off x="4725591" y="4267676"/>
            <a:ext cx="3701534" cy="655320"/>
          </a:xfrm>
          <a:prstGeom prst="rect">
            <a:avLst/>
          </a:prstGeom>
          <a:noFill/>
          <a:ln/>
        </p:spPr>
        <p:txBody>
          <a:bodyPr wrap="square" lIns="0" tIns="0" rIns="0" bIns="0" rtlCol="0" anchor="t"/>
          <a:lstStyle/>
          <a:p>
            <a:pPr algn="ctr" indent="0" marL="0">
              <a:lnSpc>
                <a:spcPts val="2550"/>
              </a:lnSpc>
              <a:buNone/>
            </a:pPr>
            <a:r>
              <a:rPr lang="en-US" sz="1600" dirty="0">
                <a:solidFill>
                  <a:srgbClr val="2C3249"/>
                </a:solidFill>
                <a:latin typeface="Martel Sans" pitchFamily="34" charset="0"/>
                <a:ea typeface="Martel Sans" pitchFamily="34" charset="-122"/>
                <a:cs typeface="Martel Sans" pitchFamily="34" charset="-120"/>
              </a:rPr>
              <a:t>Indicates the model's ability to identify all relevant products.</a:t>
            </a:r>
            <a:endParaRPr lang="en-US" sz="1600" dirty="0"/>
          </a:p>
        </p:txBody>
      </p:sp>
      <p:sp>
        <p:nvSpPr>
          <p:cNvPr id="10" name="Text 7"/>
          <p:cNvSpPr/>
          <p:nvPr/>
        </p:nvSpPr>
        <p:spPr>
          <a:xfrm>
            <a:off x="716875" y="5639872"/>
            <a:ext cx="3701534" cy="675918"/>
          </a:xfrm>
          <a:prstGeom prst="rect">
            <a:avLst/>
          </a:prstGeom>
          <a:noFill/>
          <a:ln/>
        </p:spPr>
        <p:txBody>
          <a:bodyPr wrap="none" lIns="0" tIns="0" rIns="0" bIns="0" rtlCol="0" anchor="t"/>
          <a:lstStyle/>
          <a:p>
            <a:pPr algn="ctr" indent="0" marL="0">
              <a:lnSpc>
                <a:spcPts val="5300"/>
              </a:lnSpc>
              <a:buNone/>
            </a:pPr>
            <a:r>
              <a:rPr lang="en-US" sz="5300" dirty="0">
                <a:solidFill>
                  <a:srgbClr val="2C3249"/>
                </a:solidFill>
                <a:latin typeface="Kanit Light" pitchFamily="34" charset="0"/>
                <a:ea typeface="Kanit Light" pitchFamily="34" charset="-122"/>
                <a:cs typeface="Kanit Light" pitchFamily="34" charset="-120"/>
              </a:rPr>
              <a:t>92%</a:t>
            </a:r>
            <a:endParaRPr lang="en-US" sz="5300" dirty="0"/>
          </a:p>
        </p:txBody>
      </p:sp>
      <p:sp>
        <p:nvSpPr>
          <p:cNvPr id="11" name="Text 8"/>
          <p:cNvSpPr/>
          <p:nvPr/>
        </p:nvSpPr>
        <p:spPr>
          <a:xfrm>
            <a:off x="1287423" y="6571774"/>
            <a:ext cx="2560320" cy="319921"/>
          </a:xfrm>
          <a:prstGeom prst="rect">
            <a:avLst/>
          </a:prstGeom>
          <a:noFill/>
          <a:ln/>
        </p:spPr>
        <p:txBody>
          <a:bodyPr wrap="none" lIns="0" tIns="0" rIns="0" bIns="0" rtlCol="0" anchor="t"/>
          <a:lstStyle/>
          <a:p>
            <a:pPr algn="ctr" indent="0" marL="0">
              <a:lnSpc>
                <a:spcPts val="2500"/>
              </a:lnSpc>
              <a:buNone/>
            </a:pPr>
            <a:r>
              <a:rPr lang="en-US" sz="2000" dirty="0">
                <a:solidFill>
                  <a:srgbClr val="2C3249"/>
                </a:solidFill>
                <a:latin typeface="Kanit Light" pitchFamily="34" charset="0"/>
                <a:ea typeface="Kanit Light" pitchFamily="34" charset="-122"/>
                <a:cs typeface="Kanit Light" pitchFamily="34" charset="-120"/>
              </a:rPr>
              <a:t>F1-Score</a:t>
            </a:r>
            <a:endParaRPr lang="en-US" sz="2000" dirty="0"/>
          </a:p>
        </p:txBody>
      </p:sp>
      <p:sp>
        <p:nvSpPr>
          <p:cNvPr id="12" name="Text 9"/>
          <p:cNvSpPr/>
          <p:nvPr/>
        </p:nvSpPr>
        <p:spPr>
          <a:xfrm>
            <a:off x="716875" y="7014567"/>
            <a:ext cx="3701534" cy="655320"/>
          </a:xfrm>
          <a:prstGeom prst="rect">
            <a:avLst/>
          </a:prstGeom>
          <a:noFill/>
          <a:ln/>
        </p:spPr>
        <p:txBody>
          <a:bodyPr wrap="square" lIns="0" tIns="0" rIns="0" bIns="0" rtlCol="0" anchor="t"/>
          <a:lstStyle/>
          <a:p>
            <a:pPr algn="ctr" indent="0" marL="0">
              <a:lnSpc>
                <a:spcPts val="2550"/>
              </a:lnSpc>
              <a:buNone/>
            </a:pPr>
            <a:r>
              <a:rPr lang="en-US" sz="1600" dirty="0">
                <a:solidFill>
                  <a:srgbClr val="2C3249"/>
                </a:solidFill>
                <a:latin typeface="Martel Sans" pitchFamily="34" charset="0"/>
                <a:ea typeface="Martel Sans" pitchFamily="34" charset="-122"/>
                <a:cs typeface="Martel Sans" pitchFamily="34" charset="-120"/>
              </a:rPr>
              <a:t>A combined metric that balances precision and recall.</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2024-12-22T19:52:30Z</dcterms:created>
  <dcterms:modified xsi:type="dcterms:W3CDTF">2024-12-22T19:52:30Z</dcterms:modified>
</cp:coreProperties>
</file>